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7"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86"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D6D"/>
    <a:srgbClr val="103185"/>
    <a:srgbClr val="FEDFE1"/>
    <a:srgbClr val="EDA5B4"/>
    <a:srgbClr val="E993A5"/>
    <a:srgbClr val="E4788F"/>
    <a:srgbClr val="EB9FAF"/>
    <a:srgbClr val="FFEFF0"/>
    <a:srgbClr val="FFF3F4"/>
    <a:srgbClr val="DFDF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96" autoAdjust="0"/>
    <p:restoredTop sz="94660"/>
  </p:normalViewPr>
  <p:slideViewPr>
    <p:cSldViewPr>
      <p:cViewPr varScale="1">
        <p:scale>
          <a:sx n="59" d="100"/>
          <a:sy n="59" d="100"/>
        </p:scale>
        <p:origin x="2526" y="90"/>
      </p:cViewPr>
      <p:guideLst>
        <p:guide orient="horz" pos="1986"/>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49825D8-786C-40C8-B06F-041BB959DD09}"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6481B54-A756-40E2-82A9-9302B2001F56}" type="slidenum">
              <a:rPr kumimoji="1" lang="ja-JP" altLang="en-US" smtClean="0"/>
              <a:t>‹#›</a:t>
            </a:fld>
            <a:endParaRPr kumimoji="1" lang="ja-JP" altLang="en-US"/>
          </a:p>
        </p:txBody>
      </p:sp>
    </p:spTree>
    <p:extLst>
      <p:ext uri="{BB962C8B-B14F-4D97-AF65-F5344CB8AC3E}">
        <p14:creationId xmlns:p14="http://schemas.microsoft.com/office/powerpoint/2010/main" val="134623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88A5CC-A7FE-4466-AC7E-91AF19632768}" type="datetime1">
              <a:rPr kumimoji="1" lang="ja-JP" altLang="en-US" smtClean="0"/>
              <a:t>2022/3/30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1EBE33-753F-4669-9FCD-A08867042D79}" type="datetime1">
              <a:rPr kumimoji="1" lang="ja-JP" altLang="en-US" smtClean="0"/>
              <a:t>2022/3/30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8B5DB76-C1CB-47B6-99ED-20F2064D6C09}" type="datetime1">
              <a:rPr kumimoji="1" lang="ja-JP" altLang="en-US" smtClean="0"/>
              <a:t>2022/3/30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E56D9B-884A-4829-B67F-A135FD5D43D9}" type="datetime1">
              <a:rPr kumimoji="1" lang="ja-JP" altLang="en-US" smtClean="0"/>
              <a:t>2022/3/30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3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87629B6-BB6E-47E9-AE82-84BBD5F7C0EE}" type="datetime1">
              <a:rPr kumimoji="1" lang="ja-JP" altLang="en-US" smtClean="0"/>
              <a:t>2022/3/30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E50D8B3-44ED-48CB-9F2E-B895F5664DB0}" type="datetime1">
              <a:rPr kumimoji="1" lang="ja-JP" altLang="en-US" smtClean="0"/>
              <a:t>2022/3/30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AD755F1-C221-460A-9ADC-E2332A81BA71}" type="datetime1">
              <a:rPr kumimoji="1" lang="ja-JP" altLang="en-US" smtClean="0"/>
              <a:t>2022/3/30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35C14-9523-4534-A9F8-3E8DEA3D93A9}" type="datetime1">
              <a:rPr kumimoji="1" lang="ja-JP" altLang="en-US" smtClean="0"/>
              <a:t>2022/3/30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F933B8-4B45-4F9C-9851-E1CBB9A5F4D7}" type="datetime1">
              <a:rPr kumimoji="1" lang="ja-JP" altLang="en-US" smtClean="0"/>
              <a:t>2022/3/30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15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94FBEBA-AA3B-41FE-93AA-B45AC4B68795}" type="datetime1">
              <a:rPr kumimoji="1" lang="ja-JP" altLang="en-US" smtClean="0"/>
              <a:t>2022/3/30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15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図を追加</a:t>
            </a:r>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18077D4-E4D1-4492-8BFE-5BC52811EC54}" type="datetime1">
              <a:rPr kumimoji="1" lang="ja-JP" altLang="en-US" smtClean="0"/>
              <a:t>2022/3/30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900">
                <a:solidFill>
                  <a:schemeClr val="tx1">
                    <a:tint val="75000"/>
                  </a:schemeClr>
                </a:solidFill>
              </a:defRPr>
            </a:lvl1pPr>
          </a:lstStyle>
          <a:p>
            <a:fld id="{DCDF6E94-C739-4681-AD67-AFCAB24A0A04}" type="datetime1">
              <a:rPr kumimoji="1" lang="ja-JP" altLang="en-US" smtClean="0"/>
              <a:t>2022/3/30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9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23498" y="298402"/>
            <a:ext cx="3370732" cy="307777"/>
          </a:xfrm>
          <a:prstGeom prst="rect">
            <a:avLst/>
          </a:prstGeom>
          <a:noFill/>
        </p:spPr>
        <p:txBody>
          <a:bodyPr wrap="square" rtlCol="0">
            <a:spAutoFit/>
          </a:bodyPr>
          <a:lstStyle/>
          <a:p>
            <a:r>
              <a:rPr kumimoji="1" lang="ja-JP" altLang="en-US" sz="1400" dirty="0">
                <a:solidFill>
                  <a:schemeClr val="accent5">
                    <a:lumMod val="50000"/>
                  </a:schemeClr>
                </a:solidFill>
                <a:latin typeface="HG丸ｺﾞｼｯｸM-PRO" panose="020F0600000000000000" pitchFamily="50" charset="-128"/>
                <a:ea typeface="HG丸ｺﾞｼｯｸM-PRO" panose="020F0600000000000000" pitchFamily="50" charset="-128"/>
              </a:rPr>
              <a:t>事業主の皆</a:t>
            </a:r>
            <a:r>
              <a:rPr kumimoji="1" lang="ja-JP" altLang="en-US" sz="1400" dirty="0" smtClean="0">
                <a:solidFill>
                  <a:schemeClr val="accent5">
                    <a:lumMod val="50000"/>
                  </a:schemeClr>
                </a:solidFill>
                <a:latin typeface="HG丸ｺﾞｼｯｸM-PRO" panose="020F0600000000000000" pitchFamily="50" charset="-128"/>
                <a:ea typeface="HG丸ｺﾞｼｯｸM-PRO" panose="020F0600000000000000" pitchFamily="50" charset="-128"/>
              </a:rPr>
              <a:t>さま（全企業対象</a:t>
            </a:r>
            <a:r>
              <a:rPr kumimoji="1" lang="ja-JP" altLang="en-US" sz="1400" dirty="0">
                <a:solidFill>
                  <a:schemeClr val="accent5">
                    <a:lumMod val="50000"/>
                  </a:schemeClr>
                </a:solidFill>
                <a:latin typeface="HG丸ｺﾞｼｯｸM-PRO" panose="020F0600000000000000" pitchFamily="50" charset="-128"/>
                <a:ea typeface="HG丸ｺﾞｼｯｸM-PRO" panose="020F0600000000000000" pitchFamily="50" charset="-128"/>
              </a:rPr>
              <a:t>）</a:t>
            </a:r>
          </a:p>
        </p:txBody>
      </p:sp>
      <p:sp>
        <p:nvSpPr>
          <p:cNvPr id="37" name="テキスト ボックス 36"/>
          <p:cNvSpPr txBox="1"/>
          <p:nvPr/>
        </p:nvSpPr>
        <p:spPr>
          <a:xfrm>
            <a:off x="-14450" y="1374778"/>
            <a:ext cx="6858000" cy="324000"/>
          </a:xfrm>
          <a:prstGeom prst="rect">
            <a:avLst/>
          </a:prstGeom>
          <a:solidFill>
            <a:schemeClr val="accent4">
              <a:lumMod val="75000"/>
            </a:schemeClr>
          </a:solidFill>
        </p:spPr>
        <p:txBody>
          <a:bodyPr wrap="square" tIns="72000" bIns="36000" rtlCol="0" anchor="ctr" anchorCtr="0">
            <a:noAutofit/>
          </a:bodyPr>
          <a:lstStyle/>
          <a:p>
            <a:r>
              <a:rPr lang="ja-JP" altLang="en-US" sz="1400" b="1" spc="10" dirty="0">
                <a:solidFill>
                  <a:schemeClr val="bg1"/>
                </a:solidFill>
                <a:latin typeface="メイリオ" panose="020B0604030504040204" pitchFamily="50" charset="-128"/>
                <a:ea typeface="メイリオ" panose="020B0604030504040204" pitchFamily="50" charset="-128"/>
              </a:rPr>
              <a:t>１　雇用環境整備、個別の周知・意向確認の措置の義務化</a:t>
            </a:r>
          </a:p>
        </p:txBody>
      </p:sp>
      <p:sp>
        <p:nvSpPr>
          <p:cNvPr id="12" name="正方形/長方形 11"/>
          <p:cNvSpPr/>
          <p:nvPr/>
        </p:nvSpPr>
        <p:spPr>
          <a:xfrm>
            <a:off x="138805" y="1985768"/>
            <a:ext cx="6264000" cy="53752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t" anchorCtr="0"/>
          <a:lstStyle/>
          <a:p>
            <a:pPr defTabSz="844083">
              <a:lnSpc>
                <a:spcPct val="110000"/>
              </a:lnSpc>
              <a:defRPr/>
            </a:pPr>
            <a:r>
              <a:rPr lang="ja-JP" altLang="en-US" sz="1100" dirty="0">
                <a:solidFill>
                  <a:schemeClr val="tx1"/>
                </a:solidFill>
                <a:latin typeface="メイリオ" panose="020B0604030504040204" pitchFamily="50" charset="-128"/>
                <a:ea typeface="メイリオ" panose="020B0604030504040204" pitchFamily="50" charset="-128"/>
              </a:rPr>
              <a:t>育児休業と産後パパ</a:t>
            </a:r>
            <a:r>
              <a:rPr lang="ja-JP" altLang="en-US" sz="1100" dirty="0" smtClean="0">
                <a:solidFill>
                  <a:schemeClr val="tx1"/>
                </a:solidFill>
                <a:latin typeface="メイリオ" panose="020B0604030504040204" pitchFamily="50" charset="-128"/>
                <a:ea typeface="メイリオ" panose="020B0604030504040204" pitchFamily="50" charset="-128"/>
              </a:rPr>
              <a:t>育休の</a:t>
            </a:r>
            <a:r>
              <a:rPr lang="ja-JP" altLang="en-US" sz="1100" dirty="0">
                <a:solidFill>
                  <a:schemeClr val="tx1"/>
                </a:solidFill>
                <a:latin typeface="メイリオ" panose="020B0604030504040204" pitchFamily="50" charset="-128"/>
                <a:ea typeface="メイリオ" panose="020B0604030504040204" pitchFamily="50" charset="-128"/>
              </a:rPr>
              <a:t>申し出が円滑に行われるようにするため、事業主は以下のいずれかの措置を講じなければなりません。</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複数の措置を講じることが望ましいです。</a:t>
            </a:r>
            <a:endParaRPr lang="ja-JP" altLang="en-US" sz="1000" b="1"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18000" y="620487"/>
            <a:ext cx="6858000" cy="720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lvl="0" algn="ctr"/>
            <a:r>
              <a:rPr lang="ja-JP" altLang="en-US" sz="2400" b="1" spc="20" dirty="0">
                <a:solidFill>
                  <a:schemeClr val="bg1"/>
                </a:solidFill>
                <a:latin typeface="メイリオ" panose="020B0604030504040204" pitchFamily="50" charset="-128"/>
                <a:ea typeface="メイリオ" panose="020B0604030504040204" pitchFamily="50" charset="-128"/>
              </a:rPr>
              <a:t>育児・介護</a:t>
            </a:r>
            <a:r>
              <a:rPr lang="ja-JP" altLang="en-US" sz="2400" b="1" spc="20" dirty="0" smtClean="0">
                <a:solidFill>
                  <a:schemeClr val="bg1"/>
                </a:solidFill>
                <a:latin typeface="メイリオ" panose="020B0604030504040204" pitchFamily="50" charset="-128"/>
                <a:ea typeface="メイリオ" panose="020B0604030504040204" pitchFamily="50" charset="-128"/>
              </a:rPr>
              <a:t>休業法の改正</a:t>
            </a:r>
            <a:r>
              <a:rPr lang="ja-JP" altLang="en-US" sz="2400" b="1" spc="20" dirty="0">
                <a:solidFill>
                  <a:schemeClr val="bg1"/>
                </a:solidFill>
                <a:latin typeface="メイリオ" panose="020B0604030504040204" pitchFamily="50" charset="-128"/>
                <a:ea typeface="メイリオ" panose="020B0604030504040204" pitchFamily="50" charset="-128"/>
              </a:rPr>
              <a:t>ポイントの</a:t>
            </a:r>
            <a:r>
              <a:rPr lang="ja-JP" altLang="en-US" sz="2400" b="1" spc="20" dirty="0" smtClean="0">
                <a:solidFill>
                  <a:schemeClr val="bg1"/>
                </a:solidFill>
                <a:latin typeface="メイリオ" panose="020B0604030504040204" pitchFamily="50" charset="-128"/>
                <a:ea typeface="メイリオ" panose="020B0604030504040204" pitchFamily="50" charset="-128"/>
              </a:rPr>
              <a:t>ご案内</a:t>
            </a:r>
            <a:endParaRPr lang="en-US" altLang="ja-JP" sz="2400" b="1" spc="20" dirty="0">
              <a:solidFill>
                <a:schemeClr val="bg1"/>
              </a:solidFill>
              <a:latin typeface="メイリオ" panose="020B0604030504040204" pitchFamily="50" charset="-128"/>
              <a:ea typeface="メイリオ" panose="020B0604030504040204" pitchFamily="50" charset="-128"/>
            </a:endParaRPr>
          </a:p>
          <a:p>
            <a:pPr lvl="0" algn="ctr"/>
            <a:r>
              <a:rPr lang="ja-JP" altLang="en-US" sz="1600" b="1" spc="20" dirty="0" smtClean="0">
                <a:solidFill>
                  <a:schemeClr val="bg1"/>
                </a:solidFill>
                <a:latin typeface="メイリオ" panose="020B0604030504040204" pitchFamily="50" charset="-128"/>
                <a:ea typeface="メイリオ" panose="020B0604030504040204" pitchFamily="50" charset="-128"/>
              </a:rPr>
              <a:t>🔶　令和</a:t>
            </a:r>
            <a:r>
              <a:rPr lang="ja-JP" altLang="en-US" sz="1600" b="1" spc="20" dirty="0">
                <a:solidFill>
                  <a:schemeClr val="bg1"/>
                </a:solidFill>
                <a:latin typeface="メイリオ" panose="020B0604030504040204" pitchFamily="50" charset="-128"/>
                <a:ea typeface="メイリオ" panose="020B0604030504040204" pitchFamily="50" charset="-128"/>
              </a:rPr>
              <a:t>４年４月</a:t>
            </a:r>
            <a:r>
              <a:rPr lang="ja-JP" altLang="en-US" sz="1600" b="1" spc="20" dirty="0" smtClean="0">
                <a:solidFill>
                  <a:schemeClr val="bg1"/>
                </a:solidFill>
                <a:latin typeface="メイリオ" panose="020B0604030504040204" pitchFamily="50" charset="-128"/>
                <a:ea typeface="メイリオ" panose="020B0604030504040204" pitchFamily="50" charset="-128"/>
              </a:rPr>
              <a:t>１日施行分　🔶</a:t>
            </a:r>
            <a:endParaRPr lang="ja-JP" altLang="en-US" sz="1600" b="1" spc="20" dirty="0">
              <a:solidFill>
                <a:schemeClr val="bg1"/>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12650" y="6446143"/>
            <a:ext cx="6858000" cy="324000"/>
          </a:xfrm>
          <a:prstGeom prst="rect">
            <a:avLst/>
          </a:prstGeom>
          <a:solidFill>
            <a:schemeClr val="accent4">
              <a:lumMod val="75000"/>
            </a:schemeClr>
          </a:solidFill>
        </p:spPr>
        <p:txBody>
          <a:bodyPr wrap="square" tIns="72000" bIns="36000" rtlCol="0" anchor="ctr" anchorCtr="0">
            <a:noAutofit/>
          </a:bodyPr>
          <a:lstStyle/>
          <a:p>
            <a:r>
              <a:rPr lang="ja-JP" altLang="en-US" sz="1600" b="1" spc="10" dirty="0">
                <a:solidFill>
                  <a:schemeClr val="bg1"/>
                </a:solidFill>
                <a:latin typeface="メイリオ" panose="020B0604030504040204" pitchFamily="50" charset="-128"/>
                <a:ea typeface="メイリオ" panose="020B0604030504040204" pitchFamily="50" charset="-128"/>
              </a:rPr>
              <a:t>２　有期雇用労働者の育児・介護休業取得要件の緩和</a:t>
            </a:r>
          </a:p>
        </p:txBody>
      </p:sp>
      <p:grpSp>
        <p:nvGrpSpPr>
          <p:cNvPr id="21" name="グループ化 20"/>
          <p:cNvGrpSpPr/>
          <p:nvPr/>
        </p:nvGrpSpPr>
        <p:grpSpPr>
          <a:xfrm>
            <a:off x="253512" y="6994204"/>
            <a:ext cx="5450705" cy="1618348"/>
            <a:chOff x="352521" y="3613958"/>
            <a:chExt cx="6300071" cy="1618348"/>
          </a:xfrm>
        </p:grpSpPr>
        <p:sp>
          <p:nvSpPr>
            <p:cNvPr id="22" name="正方形/長方形 21"/>
            <p:cNvSpPr/>
            <p:nvPr/>
          </p:nvSpPr>
          <p:spPr>
            <a:xfrm>
              <a:off x="352521" y="3858669"/>
              <a:ext cx="2791820" cy="1373637"/>
            </a:xfrm>
            <a:prstGeom prst="rect">
              <a:avLst/>
            </a:prstGeom>
            <a:solidFill>
              <a:srgbClr val="E4E2ED"/>
            </a:solidFill>
            <a:ln w="127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ja-JP" altLang="en-US" sz="1100" dirty="0">
                  <a:solidFill>
                    <a:schemeClr val="tx1"/>
                  </a:solidFill>
                  <a:latin typeface="メイリオ" panose="020B0604030504040204" pitchFamily="50" charset="-128"/>
                  <a:ea typeface="メイリオ" panose="020B0604030504040204" pitchFamily="50" charset="-128"/>
                </a:rPr>
                <a:t>（育児休業の場合）</a:t>
              </a:r>
              <a:endParaRPr lang="en-US" altLang="ja-JP" sz="1100" dirty="0">
                <a:solidFill>
                  <a:schemeClr val="tx1"/>
                </a:solidFill>
                <a:latin typeface="メイリオ" panose="020B0604030504040204" pitchFamily="50" charset="-128"/>
                <a:ea typeface="メイリオ" panose="020B0604030504040204" pitchFamily="50" charset="-128"/>
              </a:endParaRPr>
            </a:p>
            <a:p>
              <a:pPr marL="228600" indent="-228600">
                <a:lnSpc>
                  <a:spcPct val="110000"/>
                </a:lnSpc>
                <a:spcBef>
                  <a:spcPts val="600"/>
                </a:spcBef>
                <a:buAutoNum type="arabicParenBoth"/>
              </a:pPr>
              <a:r>
                <a:rPr lang="ja-JP" altLang="en-US" sz="1100" dirty="0" smtClean="0">
                  <a:solidFill>
                    <a:srgbClr val="FF0000"/>
                  </a:solidFill>
                  <a:latin typeface="メイリオ" panose="020B0604030504040204" pitchFamily="50" charset="-128"/>
                  <a:ea typeface="メイリオ" panose="020B0604030504040204" pitchFamily="50" charset="-128"/>
                </a:rPr>
                <a:t>引き続き</a:t>
              </a:r>
              <a:r>
                <a:rPr lang="ja-JP" altLang="en-US" sz="1100" dirty="0">
                  <a:solidFill>
                    <a:srgbClr val="FF0000"/>
                  </a:solidFill>
                  <a:latin typeface="メイリオ" panose="020B0604030504040204" pitchFamily="50" charset="-128"/>
                  <a:ea typeface="メイリオ" panose="020B0604030504040204" pitchFamily="50" charset="-128"/>
                </a:rPr>
                <a:t>雇用された期間</a:t>
              </a:r>
              <a:r>
                <a:rPr lang="ja-JP" altLang="en-US" sz="1100" dirty="0" smtClean="0">
                  <a:solidFill>
                    <a:srgbClr val="FF0000"/>
                  </a:solidFill>
                  <a:latin typeface="メイリオ" panose="020B0604030504040204" pitchFamily="50" charset="-128"/>
                  <a:ea typeface="メイリオ" panose="020B0604030504040204" pitchFamily="50" charset="-128"/>
                </a:rPr>
                <a:t>が</a:t>
              </a:r>
              <a:endParaRPr lang="en-US" altLang="ja-JP" sz="1100" dirty="0" smtClean="0">
                <a:solidFill>
                  <a:srgbClr val="FF0000"/>
                </a:solidFill>
                <a:latin typeface="メイリオ" panose="020B0604030504040204" pitchFamily="50" charset="-128"/>
                <a:ea typeface="メイリオ" panose="020B0604030504040204" pitchFamily="50" charset="-128"/>
              </a:endParaRPr>
            </a:p>
            <a:p>
              <a:pPr>
                <a:lnSpc>
                  <a:spcPct val="110000"/>
                </a:lnSpc>
                <a:spcBef>
                  <a:spcPts val="600"/>
                </a:spcBef>
              </a:pPr>
              <a:r>
                <a:rPr lang="ja-JP" altLang="en-US" sz="1100" dirty="0">
                  <a:solidFill>
                    <a:srgbClr val="FF0000"/>
                  </a:solidFill>
                  <a:latin typeface="メイリオ" panose="020B0604030504040204" pitchFamily="50" charset="-128"/>
                  <a:ea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rPr>
                <a:t>１年</a:t>
              </a:r>
              <a:r>
                <a:rPr lang="ja-JP" altLang="en-US" sz="1100" dirty="0">
                  <a:solidFill>
                    <a:srgbClr val="FF0000"/>
                  </a:solidFill>
                  <a:latin typeface="メイリオ" panose="020B0604030504040204" pitchFamily="50" charset="-128"/>
                  <a:ea typeface="メイリオ" panose="020B0604030504040204" pitchFamily="50" charset="-128"/>
                </a:rPr>
                <a:t>以上</a:t>
              </a:r>
              <a:endParaRPr lang="en-US" altLang="ja-JP" sz="1100" dirty="0">
                <a:solidFill>
                  <a:srgbClr val="FF0000"/>
                </a:solidFill>
                <a:latin typeface="メイリオ" panose="020B0604030504040204" pitchFamily="50" charset="-128"/>
                <a:ea typeface="メイリオ" panose="020B0604030504040204" pitchFamily="50" charset="-128"/>
              </a:endParaRPr>
            </a:p>
            <a:p>
              <a:pPr marL="185738" indent="-185738">
                <a:lnSpc>
                  <a:spcPct val="110000"/>
                </a:lnSpc>
                <a:spcBef>
                  <a:spcPts val="600"/>
                </a:spcBef>
              </a:pPr>
              <a:r>
                <a:rPr lang="en-US" altLang="ja-JP" sz="1100" dirty="0">
                  <a:solidFill>
                    <a:schemeClr val="tx1"/>
                  </a:solidFill>
                  <a:latin typeface="メイリオ" panose="020B0604030504040204" pitchFamily="50" charset="-128"/>
                  <a:ea typeface="メイリオ" panose="020B0604030504040204" pitchFamily="50" charset="-128"/>
                </a:rPr>
                <a:t>(2) </a:t>
              </a:r>
              <a:r>
                <a:rPr lang="ja-JP" altLang="en-US" sz="1100" dirty="0">
                  <a:solidFill>
                    <a:schemeClr val="tx1"/>
                  </a:solidFill>
                  <a:latin typeface="メイリオ" panose="020B0604030504040204" pitchFamily="50" charset="-128"/>
                  <a:ea typeface="メイリオ" panose="020B0604030504040204" pitchFamily="50" charset="-128"/>
                </a:rPr>
                <a:t>１歳６か月までの間に契約</a:t>
              </a:r>
              <a:r>
                <a:rPr lang="ja-JP" altLang="en-US" sz="1100" dirty="0" smtClean="0">
                  <a:solidFill>
                    <a:schemeClr val="tx1"/>
                  </a:solidFill>
                  <a:latin typeface="メイリオ" panose="020B0604030504040204" pitchFamily="50" charset="-128"/>
                  <a:ea typeface="メイリオ" panose="020B0604030504040204" pitchFamily="50" charset="-128"/>
                </a:rPr>
                <a:t>が</a:t>
              </a:r>
              <a:endParaRPr lang="en-US" altLang="ja-JP" sz="1100" dirty="0" smtClean="0">
                <a:solidFill>
                  <a:schemeClr val="tx1"/>
                </a:solidFill>
                <a:latin typeface="メイリオ" panose="020B0604030504040204" pitchFamily="50" charset="-128"/>
                <a:ea typeface="メイリオ" panose="020B0604030504040204" pitchFamily="50" charset="-128"/>
              </a:endParaRPr>
            </a:p>
            <a:p>
              <a:pPr marL="185738" indent="-185738">
                <a:lnSpc>
                  <a:spcPct val="110000"/>
                </a:lnSpc>
                <a:spcBef>
                  <a:spcPts val="600"/>
                </a:spcBef>
              </a:pPr>
              <a:r>
                <a:rPr lang="ja-JP" altLang="en-US" sz="1100" dirty="0" smtClean="0">
                  <a:solidFill>
                    <a:schemeClr val="tx1"/>
                  </a:solidFill>
                  <a:latin typeface="メイリオ" panose="020B0604030504040204" pitchFamily="50" charset="-128"/>
                  <a:ea typeface="メイリオ" panose="020B0604030504040204" pitchFamily="50" charset="-128"/>
                </a:rPr>
                <a:t>　満了する</a:t>
              </a:r>
              <a:r>
                <a:rPr lang="ja-JP" altLang="en-US" sz="1100" dirty="0">
                  <a:solidFill>
                    <a:schemeClr val="tx1"/>
                  </a:solidFill>
                  <a:latin typeface="メイリオ" panose="020B0604030504040204" pitchFamily="50" charset="-128"/>
                  <a:ea typeface="メイリオ" panose="020B0604030504040204" pitchFamily="50" charset="-128"/>
                </a:rPr>
                <a:t>ことが明らかでない</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24" name="正方形/長方形 7"/>
            <p:cNvSpPr/>
            <p:nvPr/>
          </p:nvSpPr>
          <p:spPr>
            <a:xfrm>
              <a:off x="372095" y="3642669"/>
              <a:ext cx="2232000" cy="216000"/>
            </a:xfrm>
            <a:custGeom>
              <a:avLst/>
              <a:gdLst>
                <a:gd name="connsiteX0" fmla="*/ 0 w 1621492"/>
                <a:gd name="connsiteY0" fmla="*/ 0 h 297013"/>
                <a:gd name="connsiteX1" fmla="*/ 1621492 w 1621492"/>
                <a:gd name="connsiteY1" fmla="*/ 0 h 297013"/>
                <a:gd name="connsiteX2" fmla="*/ 1621492 w 1621492"/>
                <a:gd name="connsiteY2" fmla="*/ 297013 h 297013"/>
                <a:gd name="connsiteX3" fmla="*/ 0 w 1621492"/>
                <a:gd name="connsiteY3" fmla="*/ 297013 h 297013"/>
                <a:gd name="connsiteX4" fmla="*/ 0 w 1621492"/>
                <a:gd name="connsiteY4" fmla="*/ 0 h 297013"/>
                <a:gd name="connsiteX0" fmla="*/ 0 w 1796117"/>
                <a:gd name="connsiteY0" fmla="*/ 0 h 297013"/>
                <a:gd name="connsiteX1" fmla="*/ 1621492 w 1796117"/>
                <a:gd name="connsiteY1" fmla="*/ 0 h 297013"/>
                <a:gd name="connsiteX2" fmla="*/ 1796117 w 1796117"/>
                <a:gd name="connsiteY2" fmla="*/ 297013 h 297013"/>
                <a:gd name="connsiteX3" fmla="*/ 0 w 1796117"/>
                <a:gd name="connsiteY3" fmla="*/ 297013 h 297013"/>
                <a:gd name="connsiteX4" fmla="*/ 0 w 1796117"/>
                <a:gd name="connsiteY4" fmla="*/ 0 h 297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6117" h="297013">
                  <a:moveTo>
                    <a:pt x="0" y="0"/>
                  </a:moveTo>
                  <a:lnTo>
                    <a:pt x="1621492" y="0"/>
                  </a:lnTo>
                  <a:lnTo>
                    <a:pt x="1796117" y="297013"/>
                  </a:lnTo>
                  <a:lnTo>
                    <a:pt x="0" y="297013"/>
                  </a:lnTo>
                  <a:lnTo>
                    <a:pt x="0" y="0"/>
                  </a:lnTo>
                  <a:close/>
                </a:path>
              </a:pathLst>
            </a:custGeom>
            <a:solidFill>
              <a:srgbClr val="103185"/>
            </a:solidFill>
            <a:ln w="12700">
              <a:solidFill>
                <a:srgbClr val="103185"/>
              </a:solidFill>
            </a:ln>
          </p:spPr>
          <p:txBody>
            <a:bodyPr wrap="none" lIns="0" tIns="35249" rIns="0" bIns="0" rtlCol="0" anchor="ctr">
              <a:noAutofit/>
            </a:bodyPr>
            <a:lstStyle/>
            <a:p>
              <a:pPr marL="0" marR="0" lvl="0" indent="0" algn="ctr" defTabSz="457200" rtl="0" eaLnBrk="1" fontAlgn="base" latinLnBrk="0" hangingPunct="1">
                <a:lnSpc>
                  <a:spcPct val="100000"/>
                </a:lnSpc>
                <a:spcBef>
                  <a:spcPts val="0"/>
                </a:spcBef>
                <a:spcAft>
                  <a:spcPct val="0"/>
                </a:spcAft>
                <a:buClrTx/>
                <a:buSzTx/>
                <a:buFontTx/>
                <a:buNone/>
                <a:tabLst/>
                <a:defRPr/>
              </a:pPr>
              <a:r>
                <a:rPr kumimoji="0" lang="ja-JP" altLang="en-US" sz="1300" b="1" i="0" u="none" strike="noStrike" kern="1200" cap="none" spc="240" normalizeH="0" baseline="0" noProof="0" dirty="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現　行</a:t>
              </a:r>
            </a:p>
          </p:txBody>
        </p:sp>
        <p:sp>
          <p:nvSpPr>
            <p:cNvPr id="25" name="正方形/長方形 24"/>
            <p:cNvSpPr/>
            <p:nvPr/>
          </p:nvSpPr>
          <p:spPr>
            <a:xfrm>
              <a:off x="3504376" y="3858670"/>
              <a:ext cx="3148216" cy="1373636"/>
            </a:xfrm>
            <a:prstGeom prst="rect">
              <a:avLst/>
            </a:prstGeom>
            <a:solidFill>
              <a:srgbClr val="FEDFE1"/>
            </a:solidFill>
            <a:ln w="25400">
              <a:solidFill>
                <a:srgbClr val="DB4D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en-US" altLang="ja-JP" sz="1200" dirty="0">
                  <a:solidFill>
                    <a:srgbClr val="FF0000"/>
                  </a:solidFill>
                  <a:latin typeface="メイリオ" panose="020B0604030504040204" pitchFamily="50" charset="-128"/>
                  <a:ea typeface="メイリオ" panose="020B0604030504040204" pitchFamily="50" charset="-128"/>
                </a:rPr>
                <a:t>(1)</a:t>
              </a:r>
              <a:r>
                <a:rPr lang="ja-JP" altLang="en-US" sz="1200" dirty="0">
                  <a:solidFill>
                    <a:srgbClr val="FF0000"/>
                  </a:solidFill>
                  <a:latin typeface="メイリオ" panose="020B0604030504040204" pitchFamily="50" charset="-128"/>
                  <a:ea typeface="メイリオ" panose="020B0604030504040204" pitchFamily="50" charset="-128"/>
                </a:rPr>
                <a:t>の要件を撤廃し、</a:t>
              </a:r>
              <a:r>
                <a:rPr lang="en-US" altLang="ja-JP" sz="1200" dirty="0">
                  <a:solidFill>
                    <a:schemeClr val="tx1"/>
                  </a:solidFill>
                  <a:latin typeface="メイリオ" panose="020B0604030504040204" pitchFamily="50" charset="-128"/>
                  <a:ea typeface="メイリオ" panose="020B0604030504040204" pitchFamily="50" charset="-128"/>
                </a:rPr>
                <a:t>(2)</a:t>
              </a:r>
              <a:r>
                <a:rPr lang="ja-JP" altLang="en-US" sz="1200" dirty="0">
                  <a:solidFill>
                    <a:schemeClr val="tx1"/>
                  </a:solidFill>
                  <a:latin typeface="メイリオ" panose="020B0604030504040204" pitchFamily="50" charset="-128"/>
                  <a:ea typeface="メイリオ" panose="020B0604030504040204" pitchFamily="50" charset="-128"/>
                </a:rPr>
                <a:t>のみに</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100" dirty="0">
                  <a:solidFill>
                    <a:schemeClr val="tx1"/>
                  </a:solidFill>
                  <a:latin typeface="メイリオ" panose="020B0604030504040204" pitchFamily="50" charset="-128"/>
                  <a:ea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rPr>
                <a:t>無期雇用労働者と同様の取り扱い</a:t>
              </a:r>
              <a:endParaRPr lang="en-US" altLang="ja-JP" sz="1100" dirty="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100" dirty="0">
                  <a:solidFill>
                    <a:schemeClr val="tx1"/>
                  </a:solidFill>
                  <a:latin typeface="メイリオ" panose="020B0604030504040204" pitchFamily="50" charset="-128"/>
                  <a:ea typeface="メイリオ" panose="020B0604030504040204" pitchFamily="50" charset="-128"/>
                </a:rPr>
                <a:t>（引き続き雇用された期間が１年未満の労働者</a:t>
              </a:r>
              <a:r>
                <a:rPr lang="ja-JP" altLang="en-US" sz="1100" dirty="0" smtClean="0">
                  <a:solidFill>
                    <a:schemeClr val="tx1"/>
                  </a:solidFill>
                  <a:latin typeface="メイリオ" panose="020B0604030504040204" pitchFamily="50" charset="-128"/>
                  <a:ea typeface="メイリオ" panose="020B0604030504040204" pitchFamily="50" charset="-128"/>
                </a:rPr>
                <a:t>は労使</a:t>
              </a:r>
              <a:r>
                <a:rPr lang="ja-JP" altLang="en-US" sz="1100" dirty="0">
                  <a:solidFill>
                    <a:schemeClr val="tx1"/>
                  </a:solidFill>
                  <a:latin typeface="メイリオ" panose="020B0604030504040204" pitchFamily="50" charset="-128"/>
                  <a:ea typeface="メイリオ" panose="020B0604030504040204" pitchFamily="50" charset="-128"/>
                </a:rPr>
                <a:t>協定の締結により除外可）　</a:t>
              </a:r>
              <a:endParaRPr lang="en-US" altLang="ja-JP" sz="1100" dirty="0">
                <a:solidFill>
                  <a:schemeClr val="tx1"/>
                </a:solidFill>
                <a:latin typeface="メイリオ" panose="020B0604030504040204" pitchFamily="50" charset="-128"/>
                <a:ea typeface="メイリオ" panose="020B0604030504040204" pitchFamily="50" charset="-128"/>
              </a:endParaRPr>
            </a:p>
            <a:p>
              <a:pPr>
                <a:lnSpc>
                  <a:spcPct val="110000"/>
                </a:lnSpc>
              </a:pPr>
              <a:r>
                <a:rPr lang="en-US" altLang="ja-JP" sz="1100" dirty="0">
                  <a:solidFill>
                    <a:schemeClr val="tx1"/>
                  </a:solidFill>
                  <a:latin typeface="メイリオ" panose="020B0604030504040204" pitchFamily="50" charset="-128"/>
                  <a:ea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rPr>
                <a:t>育児休業給付についても同様に緩和</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26" name="正方形/長方形 7"/>
            <p:cNvSpPr/>
            <p:nvPr/>
          </p:nvSpPr>
          <p:spPr>
            <a:xfrm>
              <a:off x="3504383" y="3613958"/>
              <a:ext cx="2232000" cy="216000"/>
            </a:xfrm>
            <a:custGeom>
              <a:avLst/>
              <a:gdLst>
                <a:gd name="connsiteX0" fmla="*/ 0 w 1621492"/>
                <a:gd name="connsiteY0" fmla="*/ 0 h 297013"/>
                <a:gd name="connsiteX1" fmla="*/ 1621492 w 1621492"/>
                <a:gd name="connsiteY1" fmla="*/ 0 h 297013"/>
                <a:gd name="connsiteX2" fmla="*/ 1621492 w 1621492"/>
                <a:gd name="connsiteY2" fmla="*/ 297013 h 297013"/>
                <a:gd name="connsiteX3" fmla="*/ 0 w 1621492"/>
                <a:gd name="connsiteY3" fmla="*/ 297013 h 297013"/>
                <a:gd name="connsiteX4" fmla="*/ 0 w 1621492"/>
                <a:gd name="connsiteY4" fmla="*/ 0 h 297013"/>
                <a:gd name="connsiteX0" fmla="*/ 0 w 1796117"/>
                <a:gd name="connsiteY0" fmla="*/ 0 h 297013"/>
                <a:gd name="connsiteX1" fmla="*/ 1621492 w 1796117"/>
                <a:gd name="connsiteY1" fmla="*/ 0 h 297013"/>
                <a:gd name="connsiteX2" fmla="*/ 1796117 w 1796117"/>
                <a:gd name="connsiteY2" fmla="*/ 297013 h 297013"/>
                <a:gd name="connsiteX3" fmla="*/ 0 w 1796117"/>
                <a:gd name="connsiteY3" fmla="*/ 297013 h 297013"/>
                <a:gd name="connsiteX4" fmla="*/ 0 w 1796117"/>
                <a:gd name="connsiteY4" fmla="*/ 0 h 297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6117" h="297013">
                  <a:moveTo>
                    <a:pt x="0" y="0"/>
                  </a:moveTo>
                  <a:lnTo>
                    <a:pt x="1621492" y="0"/>
                  </a:lnTo>
                  <a:lnTo>
                    <a:pt x="1796117" y="297013"/>
                  </a:lnTo>
                  <a:lnTo>
                    <a:pt x="0" y="297013"/>
                  </a:lnTo>
                  <a:lnTo>
                    <a:pt x="0" y="0"/>
                  </a:lnTo>
                  <a:close/>
                </a:path>
              </a:pathLst>
            </a:custGeom>
            <a:solidFill>
              <a:srgbClr val="DB4D6D"/>
            </a:solidFill>
            <a:ln w="28575">
              <a:solidFill>
                <a:srgbClr val="DB4D6D"/>
              </a:solidFill>
            </a:ln>
          </p:spPr>
          <p:txBody>
            <a:bodyPr wrap="none" lIns="0" tIns="35249" rIns="0" bIns="0" rtlCol="0" anchor="ctr">
              <a:noAutofit/>
            </a:bodyPr>
            <a:lstStyle/>
            <a:p>
              <a:pPr marL="0" marR="0" lvl="0" indent="0" algn="ctr" defTabSz="457200" rtl="0" eaLnBrk="1" fontAlgn="base" latinLnBrk="0" hangingPunct="1">
                <a:lnSpc>
                  <a:spcPct val="100000"/>
                </a:lnSpc>
                <a:spcBef>
                  <a:spcPts val="0"/>
                </a:spcBef>
                <a:spcAft>
                  <a:spcPct val="0"/>
                </a:spcAft>
                <a:buClrTx/>
                <a:buSzTx/>
                <a:buFontTx/>
                <a:buNone/>
                <a:tabLst/>
                <a:defRPr/>
              </a:pPr>
              <a:r>
                <a:rPr kumimoji="0" lang="ja-JP" altLang="en-US" sz="1300" b="1" i="0" u="none" strike="noStrike" kern="1200" cap="none" spc="240" normalizeH="0" baseline="0" noProof="0" dirty="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令和４年４月１日～</a:t>
              </a:r>
            </a:p>
          </p:txBody>
        </p:sp>
        <p:sp>
          <p:nvSpPr>
            <p:cNvPr id="27" name="右矢印 26"/>
            <p:cNvSpPr/>
            <p:nvPr/>
          </p:nvSpPr>
          <p:spPr>
            <a:xfrm>
              <a:off x="3144339" y="4280777"/>
              <a:ext cx="360040" cy="444355"/>
            </a:xfrm>
            <a:prstGeom prst="rightArrow">
              <a:avLst>
                <a:gd name="adj1" fmla="val 50000"/>
                <a:gd name="adj2" fmla="val 59524"/>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 name="テキスト ボックス 30"/>
          <p:cNvSpPr txBox="1"/>
          <p:nvPr/>
        </p:nvSpPr>
        <p:spPr>
          <a:xfrm>
            <a:off x="124492" y="6143251"/>
            <a:ext cx="6580116" cy="261610"/>
          </a:xfrm>
          <a:prstGeom prst="rect">
            <a:avLst/>
          </a:prstGeom>
          <a:noFill/>
        </p:spPr>
        <p:txBody>
          <a:bodyPr wrap="square" rtlCol="0">
            <a:spAutoFit/>
          </a:bodyPr>
          <a:lstStyle/>
          <a:p>
            <a:pPr lvl="0">
              <a:lnSpc>
                <a:spcPct val="110000"/>
              </a:lnSpc>
              <a:spcBef>
                <a:spcPts val="600"/>
              </a:spcBef>
            </a:pPr>
            <a:r>
              <a:rPr lang="en-US" altLang="ja-JP" sz="1000" dirty="0">
                <a:latin typeface="メイリオ" panose="020B0604030504040204" pitchFamily="50" charset="-128"/>
                <a:ea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rPr>
              <a:t>雇用環境整備、個別周知・意向確認とも、産後パパ育休については、令和４年</a:t>
            </a:r>
            <a:r>
              <a:rPr lang="en-US" altLang="ja-JP" sz="1000" dirty="0">
                <a:solidFill>
                  <a:prstClr val="black"/>
                </a:solidFill>
                <a:latin typeface="メイリオ" panose="020B0604030504040204" pitchFamily="50" charset="-128"/>
                <a:ea typeface="メイリオ" panose="020B0604030504040204" pitchFamily="50" charset="-128"/>
              </a:rPr>
              <a:t>10</a:t>
            </a:r>
            <a:r>
              <a:rPr lang="ja-JP" altLang="en-US" sz="1000" dirty="0">
                <a:solidFill>
                  <a:prstClr val="black"/>
                </a:solidFill>
                <a:latin typeface="メイリオ" panose="020B0604030504040204" pitchFamily="50" charset="-128"/>
                <a:ea typeface="メイリオ" panose="020B0604030504040204" pitchFamily="50" charset="-128"/>
              </a:rPr>
              <a:t>月１日から</a:t>
            </a:r>
            <a:r>
              <a:rPr lang="ja-JP" altLang="en-US" sz="1000" dirty="0" smtClean="0">
                <a:solidFill>
                  <a:prstClr val="black"/>
                </a:solidFill>
                <a:latin typeface="メイリオ" panose="020B0604030504040204" pitchFamily="50" charset="-128"/>
                <a:ea typeface="メイリオ" panose="020B0604030504040204" pitchFamily="50" charset="-128"/>
              </a:rPr>
              <a:t>対象となります。</a:t>
            </a:r>
            <a:endParaRPr lang="en-US" altLang="ja-JP" sz="1000" dirty="0">
              <a:solidFill>
                <a:prstClr val="black"/>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5248800" y="9486095"/>
            <a:ext cx="1600200" cy="527402"/>
          </a:xfrm>
        </p:spPr>
        <p:txBody>
          <a:bodyPr/>
          <a:lstStyle/>
          <a:p>
            <a:fld id="{9E2A29CB-BA86-48A6-80E1-CB8750A963B5}" type="slidenum">
              <a:rPr kumimoji="1" lang="ja-JP" altLang="en-US" smtClean="0"/>
              <a:t>1</a:t>
            </a:fld>
            <a:endParaRPr kumimoji="1" lang="ja-JP" altLang="en-US" dirty="0"/>
          </a:p>
        </p:txBody>
      </p:sp>
      <p:sp>
        <p:nvSpPr>
          <p:cNvPr id="35" name="正方形/長方形 34"/>
          <p:cNvSpPr/>
          <p:nvPr/>
        </p:nvSpPr>
        <p:spPr>
          <a:xfrm>
            <a:off x="0" y="1705315"/>
            <a:ext cx="6840000" cy="28800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72000" bIns="36000" rtlCol="0" anchor="ctr"/>
          <a:lstStyle/>
          <a:p>
            <a:pPr defTabSz="844083">
              <a:lnSpc>
                <a:spcPct val="110000"/>
              </a:lnSpc>
              <a:defRPr/>
            </a:pPr>
            <a:r>
              <a:rPr lang="ja-JP" altLang="en-US" sz="1100" b="1" spc="80" dirty="0">
                <a:solidFill>
                  <a:srgbClr val="DB4D6D"/>
                </a:solidFill>
                <a:latin typeface="メイリオ" panose="020B0604030504040204" pitchFamily="50" charset="-128"/>
                <a:ea typeface="メイリオ" panose="020B0604030504040204" pitchFamily="50" charset="-128"/>
              </a:rPr>
              <a:t>🔶</a:t>
            </a:r>
            <a:r>
              <a:rPr lang="ja-JP" altLang="en-US" sz="1100" b="1" spc="80" dirty="0" smtClean="0">
                <a:solidFill>
                  <a:srgbClr val="DB4D6D"/>
                </a:solidFill>
                <a:latin typeface="メイリオ" panose="020B0604030504040204" pitchFamily="50" charset="-128"/>
                <a:ea typeface="メイリオ" panose="020B0604030504040204" pitchFamily="50" charset="-128"/>
              </a:rPr>
              <a:t> </a:t>
            </a:r>
            <a:r>
              <a:rPr lang="ja-JP" altLang="en-US" sz="1100" b="1" spc="80" dirty="0">
                <a:solidFill>
                  <a:srgbClr val="DB4D6D"/>
                </a:solidFill>
                <a:latin typeface="メイリオ" panose="020B0604030504040204" pitchFamily="50" charset="-128"/>
                <a:ea typeface="メイリオ" panose="020B0604030504040204" pitchFamily="50" charset="-128"/>
              </a:rPr>
              <a:t>育児休業を取得しやすい雇用環境の整備</a:t>
            </a:r>
          </a:p>
        </p:txBody>
      </p:sp>
      <p:sp>
        <p:nvSpPr>
          <p:cNvPr id="36" name="正方形/長方形 35"/>
          <p:cNvSpPr/>
          <p:nvPr/>
        </p:nvSpPr>
        <p:spPr>
          <a:xfrm>
            <a:off x="282550" y="2421851"/>
            <a:ext cx="6264000" cy="862107"/>
          </a:xfrm>
          <a:prstGeom prst="rect">
            <a:avLst/>
          </a:prstGeom>
          <a:solidFill>
            <a:srgbClr val="FEDFE1"/>
          </a:solidFill>
          <a:ln w="12700">
            <a:solidFill>
              <a:srgbClr val="DB4D6D"/>
            </a:solidFill>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t" anchorCtr="0"/>
          <a:lstStyle/>
          <a:p>
            <a:pPr>
              <a:lnSpc>
                <a:spcPct val="110000"/>
              </a:lnSpc>
              <a:spcBef>
                <a:spcPts val="300"/>
              </a:spcBef>
            </a:pPr>
            <a:r>
              <a:rPr lang="ja-JP" altLang="en-US" sz="1000" dirty="0">
                <a:solidFill>
                  <a:schemeClr val="tx1"/>
                </a:solidFill>
                <a:latin typeface="メイリオ" panose="020B0604030504040204" pitchFamily="50" charset="-128"/>
                <a:ea typeface="メイリオ" panose="020B0604030504040204" pitchFamily="50" charset="-128"/>
              </a:rPr>
              <a:t>① 育児休業・産後パパ育休に関する</a:t>
            </a:r>
            <a:r>
              <a:rPr lang="ja-JP" altLang="en-US" sz="1000" b="1" dirty="0">
                <a:solidFill>
                  <a:schemeClr val="tx1"/>
                </a:solidFill>
                <a:latin typeface="メイリオ" panose="020B0604030504040204" pitchFamily="50" charset="-128"/>
                <a:ea typeface="メイリオ" panose="020B0604030504040204" pitchFamily="50" charset="-128"/>
              </a:rPr>
              <a:t>研修の実施</a:t>
            </a:r>
          </a:p>
          <a:p>
            <a:pPr>
              <a:lnSpc>
                <a:spcPct val="110000"/>
              </a:lnSpc>
              <a:spcBef>
                <a:spcPts val="300"/>
              </a:spcBef>
            </a:pPr>
            <a:r>
              <a:rPr lang="ja-JP" altLang="en-US" sz="1000" dirty="0">
                <a:solidFill>
                  <a:schemeClr val="tx1"/>
                </a:solidFill>
                <a:latin typeface="メイリオ" panose="020B0604030504040204" pitchFamily="50" charset="-128"/>
                <a:ea typeface="メイリオ" panose="020B0604030504040204" pitchFamily="50" charset="-128"/>
              </a:rPr>
              <a:t>② 育児休業・産後パパ育休に関する相談体制の</a:t>
            </a:r>
            <a:r>
              <a:rPr lang="ja-JP" altLang="en-US" sz="1000" dirty="0" smtClean="0">
                <a:solidFill>
                  <a:schemeClr val="tx1"/>
                </a:solidFill>
                <a:latin typeface="メイリオ" panose="020B0604030504040204" pitchFamily="50" charset="-128"/>
                <a:ea typeface="メイリオ" panose="020B0604030504040204" pitchFamily="50" charset="-128"/>
              </a:rPr>
              <a:t>整備（</a:t>
            </a:r>
            <a:r>
              <a:rPr lang="ja-JP" altLang="en-US" sz="1000" b="1" dirty="0">
                <a:solidFill>
                  <a:schemeClr val="tx1"/>
                </a:solidFill>
                <a:latin typeface="メイリオ" panose="020B0604030504040204" pitchFamily="50" charset="-128"/>
                <a:ea typeface="メイリオ" panose="020B0604030504040204" pitchFamily="50" charset="-128"/>
              </a:rPr>
              <a:t>相談窓口設置</a:t>
            </a:r>
            <a:r>
              <a:rPr lang="ja-JP" altLang="en-US" sz="1000" dirty="0">
                <a:solidFill>
                  <a:schemeClr val="tx1"/>
                </a:solidFill>
                <a:latin typeface="メイリオ" panose="020B0604030504040204" pitchFamily="50" charset="-128"/>
                <a:ea typeface="メイリオ" panose="020B0604030504040204" pitchFamily="50" charset="-128"/>
              </a:rPr>
              <a:t>）</a:t>
            </a:r>
          </a:p>
          <a:p>
            <a:pPr>
              <a:lnSpc>
                <a:spcPct val="110000"/>
              </a:lnSpc>
              <a:spcBef>
                <a:spcPts val="300"/>
              </a:spcBef>
            </a:pPr>
            <a:r>
              <a:rPr lang="ja-JP" altLang="en-US" sz="1000" dirty="0">
                <a:solidFill>
                  <a:schemeClr val="tx1"/>
                </a:solidFill>
                <a:latin typeface="メイリオ" panose="020B0604030504040204" pitchFamily="50" charset="-128"/>
                <a:ea typeface="メイリオ" panose="020B0604030504040204" pitchFamily="50" charset="-128"/>
              </a:rPr>
              <a:t>③ 自社の労働者の育児休業・産後パパ育休取得</a:t>
            </a:r>
            <a:r>
              <a:rPr lang="ja-JP" altLang="en-US" sz="1000" b="1" dirty="0">
                <a:solidFill>
                  <a:schemeClr val="tx1"/>
                </a:solidFill>
                <a:latin typeface="メイリオ" panose="020B0604030504040204" pitchFamily="50" charset="-128"/>
                <a:ea typeface="メイリオ" panose="020B0604030504040204" pitchFamily="50" charset="-128"/>
              </a:rPr>
              <a:t>事例の収集・提供</a:t>
            </a:r>
          </a:p>
          <a:p>
            <a:pPr>
              <a:lnSpc>
                <a:spcPct val="110000"/>
              </a:lnSpc>
              <a:spcBef>
                <a:spcPts val="300"/>
              </a:spcBef>
            </a:pPr>
            <a:r>
              <a:rPr lang="ja-JP" altLang="en-US" sz="1000" dirty="0">
                <a:solidFill>
                  <a:schemeClr val="tx1"/>
                </a:solidFill>
                <a:latin typeface="メイリオ" panose="020B0604030504040204" pitchFamily="50" charset="-128"/>
                <a:ea typeface="メイリオ" panose="020B0604030504040204" pitchFamily="50" charset="-128"/>
              </a:rPr>
              <a:t>④ 自社の労働者へ育児休業・産後パパ育休</a:t>
            </a:r>
            <a:r>
              <a:rPr lang="ja-JP" altLang="en-US" sz="1000" b="1" dirty="0">
                <a:solidFill>
                  <a:schemeClr val="tx1"/>
                </a:solidFill>
                <a:latin typeface="メイリオ" panose="020B0604030504040204" pitchFamily="50" charset="-128"/>
                <a:ea typeface="メイリオ" panose="020B0604030504040204" pitchFamily="50" charset="-128"/>
              </a:rPr>
              <a:t>制度と育児休業取得促進に関する方針の周知</a:t>
            </a:r>
            <a:endParaRPr lang="en-US" altLang="ja-JP" sz="1000" b="1" dirty="0">
              <a:solidFill>
                <a:schemeClr val="tx1"/>
              </a:solidFill>
              <a:latin typeface="メイリオ" panose="020B0604030504040204" pitchFamily="50" charset="-128"/>
              <a:ea typeface="メイリオ" panose="020B0604030504040204" pitchFamily="50" charset="-128"/>
            </a:endParaRPr>
          </a:p>
        </p:txBody>
      </p:sp>
      <p:sp>
        <p:nvSpPr>
          <p:cNvPr id="38" name="正方形/長方形 37"/>
          <p:cNvSpPr/>
          <p:nvPr/>
        </p:nvSpPr>
        <p:spPr>
          <a:xfrm>
            <a:off x="224992" y="3760749"/>
            <a:ext cx="6264000" cy="53752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t" anchorCtr="0"/>
          <a:lstStyle/>
          <a:p>
            <a:pPr defTabSz="844083">
              <a:lnSpc>
                <a:spcPct val="110000"/>
              </a:lnSpc>
              <a:defRPr/>
            </a:pPr>
            <a:r>
              <a:rPr lang="ja-JP" altLang="en-US" sz="1050" dirty="0">
                <a:solidFill>
                  <a:schemeClr val="tx1"/>
                </a:solidFill>
                <a:latin typeface="メイリオ" panose="020B0604030504040204" pitchFamily="50" charset="-128"/>
                <a:ea typeface="メイリオ" panose="020B0604030504040204" pitchFamily="50" charset="-128"/>
              </a:rPr>
              <a:t>本人または配偶者の妊娠・出産等を申し出た労働者に対して、事業主は育児休業制度等に関する以下の事項の周知と休業の取得意向の確認を、個別に行わなければなりません。</a:t>
            </a:r>
            <a:endParaRPr lang="en-US" altLang="ja-JP" sz="1050" dirty="0">
              <a:solidFill>
                <a:schemeClr val="tx1"/>
              </a:solidFill>
              <a:latin typeface="メイリオ" panose="020B0604030504040204" pitchFamily="50" charset="-128"/>
              <a:ea typeface="メイリオ" panose="020B0604030504040204" pitchFamily="50" charset="-128"/>
            </a:endParaRPr>
          </a:p>
          <a:p>
            <a:pPr defTabSz="844083">
              <a:lnSpc>
                <a:spcPct val="110000"/>
              </a:lnSpc>
              <a:spcBef>
                <a:spcPts val="300"/>
              </a:spcBef>
              <a:defRPr/>
            </a:pP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取得を控えさせるような形での個別周知と意向確認は認められません。</a:t>
            </a:r>
          </a:p>
        </p:txBody>
      </p:sp>
      <p:sp>
        <p:nvSpPr>
          <p:cNvPr id="39" name="正方形/長方形 38"/>
          <p:cNvSpPr/>
          <p:nvPr/>
        </p:nvSpPr>
        <p:spPr>
          <a:xfrm>
            <a:off x="30650" y="3409814"/>
            <a:ext cx="6840000" cy="28800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72000" bIns="36000" rtlCol="0" anchor="ctr"/>
          <a:lstStyle/>
          <a:p>
            <a:pPr>
              <a:lnSpc>
                <a:spcPct val="110000"/>
              </a:lnSpc>
              <a:spcBef>
                <a:spcPts val="600"/>
              </a:spcBef>
            </a:pPr>
            <a:r>
              <a:rPr lang="ja-JP" altLang="en-US" sz="1100" b="1" dirty="0">
                <a:solidFill>
                  <a:srgbClr val="DB4D6D"/>
                </a:solidFill>
                <a:latin typeface="メイリオ" panose="020B0604030504040204" pitchFamily="50" charset="-128"/>
                <a:ea typeface="メイリオ" panose="020B0604030504040204" pitchFamily="50" charset="-128"/>
              </a:rPr>
              <a:t>🔶</a:t>
            </a:r>
            <a:r>
              <a:rPr lang="ja-JP" altLang="en-US" sz="1100" b="1" dirty="0" smtClean="0">
                <a:solidFill>
                  <a:srgbClr val="DB4D6D"/>
                </a:solidFill>
                <a:latin typeface="メイリオ" panose="020B0604030504040204" pitchFamily="50" charset="-128"/>
                <a:ea typeface="メイリオ" panose="020B0604030504040204" pitchFamily="50" charset="-128"/>
              </a:rPr>
              <a:t> </a:t>
            </a:r>
            <a:r>
              <a:rPr lang="ja-JP" altLang="en-US" sz="1100" b="1" dirty="0">
                <a:solidFill>
                  <a:srgbClr val="DB4D6D"/>
                </a:solidFill>
                <a:latin typeface="メイリオ" panose="020B0604030504040204" pitchFamily="50" charset="-128"/>
                <a:ea typeface="メイリオ" panose="020B0604030504040204" pitchFamily="50" charset="-128"/>
              </a:rPr>
              <a:t>妊娠・出産（本人または配偶者）の申し出をした労働者に対する</a:t>
            </a:r>
            <a:r>
              <a:rPr lang="en-US" altLang="ja-JP" sz="1100" b="1" dirty="0">
                <a:solidFill>
                  <a:srgbClr val="DB4D6D"/>
                </a:solidFill>
                <a:latin typeface="メイリオ" panose="020B0604030504040204" pitchFamily="50" charset="-128"/>
                <a:ea typeface="メイリオ" panose="020B0604030504040204" pitchFamily="50" charset="-128"/>
              </a:rPr>
              <a:t/>
            </a:r>
            <a:br>
              <a:rPr lang="en-US" altLang="ja-JP" sz="1100" b="1" dirty="0">
                <a:solidFill>
                  <a:srgbClr val="DB4D6D"/>
                </a:solidFill>
                <a:latin typeface="メイリオ" panose="020B0604030504040204" pitchFamily="50" charset="-128"/>
                <a:ea typeface="メイリオ" panose="020B0604030504040204" pitchFamily="50" charset="-128"/>
              </a:rPr>
            </a:br>
            <a:r>
              <a:rPr lang="ja-JP" altLang="en-US" sz="1100" b="1" dirty="0">
                <a:solidFill>
                  <a:srgbClr val="DB4D6D"/>
                </a:solidFill>
                <a:latin typeface="メイリオ" panose="020B0604030504040204" pitchFamily="50" charset="-128"/>
                <a:ea typeface="メイリオ" panose="020B0604030504040204" pitchFamily="50" charset="-128"/>
              </a:rPr>
              <a:t>　個別の周知・意向確認の措置</a:t>
            </a:r>
            <a:endParaRPr lang="en-US" altLang="ja-JP" sz="1100" b="1" dirty="0">
              <a:solidFill>
                <a:srgbClr val="DB4D6D"/>
              </a:solidFill>
              <a:latin typeface="メイリオ" panose="020B0604030504040204" pitchFamily="50" charset="-128"/>
              <a:ea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226175464"/>
              </p:ext>
            </p:extLst>
          </p:nvPr>
        </p:nvGraphicFramePr>
        <p:xfrm>
          <a:off x="366108" y="4455299"/>
          <a:ext cx="6350260" cy="1353312"/>
        </p:xfrm>
        <a:graphic>
          <a:graphicData uri="http://schemas.openxmlformats.org/drawingml/2006/table">
            <a:tbl>
              <a:tblPr firstRow="1" bandRow="1">
                <a:tableStyleId>{5C22544A-7EE6-4342-B048-85BDC9FD1C3A}</a:tableStyleId>
              </a:tblPr>
              <a:tblGrid>
                <a:gridCol w="1181736">
                  <a:extLst>
                    <a:ext uri="{9D8B030D-6E8A-4147-A177-3AD203B41FA5}">
                      <a16:colId xmlns:a16="http://schemas.microsoft.com/office/drawing/2014/main" val="1277292713"/>
                    </a:ext>
                  </a:extLst>
                </a:gridCol>
                <a:gridCol w="5168524">
                  <a:extLst>
                    <a:ext uri="{9D8B030D-6E8A-4147-A177-3AD203B41FA5}">
                      <a16:colId xmlns:a16="http://schemas.microsoft.com/office/drawing/2014/main" val="1870078862"/>
                    </a:ext>
                  </a:extLst>
                </a:gridCol>
              </a:tblGrid>
              <a:tr h="370840">
                <a:tc>
                  <a:txBody>
                    <a:body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050" b="0" spc="300" dirty="0">
                          <a:solidFill>
                            <a:schemeClr val="tx1"/>
                          </a:solidFill>
                          <a:latin typeface="メイリオ" panose="020B0604030504040204" pitchFamily="50" charset="-128"/>
                          <a:ea typeface="メイリオ" panose="020B0604030504040204" pitchFamily="50" charset="-128"/>
                        </a:rPr>
                        <a:t>周知事項</a:t>
                      </a:r>
                      <a:endParaRPr kumimoji="1" lang="ja-JP" altLang="en-US" sz="1050" b="0" spc="3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a:lnSpc>
                          <a:spcPct val="110000"/>
                        </a:lnSpc>
                        <a:spcBef>
                          <a:spcPts val="300"/>
                        </a:spcBef>
                      </a:pPr>
                      <a:r>
                        <a:rPr lang="ja-JP" altLang="en-US" sz="1050" b="0" dirty="0">
                          <a:solidFill>
                            <a:schemeClr val="tx1"/>
                          </a:solidFill>
                          <a:latin typeface="メイリオ" panose="020B0604030504040204" pitchFamily="50" charset="-128"/>
                          <a:ea typeface="メイリオ" panose="020B0604030504040204" pitchFamily="50" charset="-128"/>
                        </a:rPr>
                        <a:t>① 育児休業・産後パパ育休に関する制度</a:t>
                      </a:r>
                    </a:p>
                    <a:p>
                      <a:pPr>
                        <a:lnSpc>
                          <a:spcPct val="110000"/>
                        </a:lnSpc>
                        <a:spcBef>
                          <a:spcPts val="300"/>
                        </a:spcBef>
                      </a:pPr>
                      <a:r>
                        <a:rPr lang="ja-JP" altLang="en-US" sz="1050" b="0" dirty="0">
                          <a:solidFill>
                            <a:schemeClr val="tx1"/>
                          </a:solidFill>
                          <a:latin typeface="メイリオ" panose="020B0604030504040204" pitchFamily="50" charset="-128"/>
                          <a:ea typeface="メイリオ" panose="020B0604030504040204" pitchFamily="50" charset="-128"/>
                        </a:rPr>
                        <a:t>② 育児休業・産後パパ育休の申し出先</a:t>
                      </a:r>
                    </a:p>
                    <a:p>
                      <a:pPr>
                        <a:lnSpc>
                          <a:spcPct val="110000"/>
                        </a:lnSpc>
                        <a:spcBef>
                          <a:spcPts val="300"/>
                        </a:spcBef>
                      </a:pPr>
                      <a:r>
                        <a:rPr lang="ja-JP" altLang="en-US" sz="1050" b="0" dirty="0">
                          <a:solidFill>
                            <a:schemeClr val="tx1"/>
                          </a:solidFill>
                          <a:latin typeface="メイリオ" panose="020B0604030504040204" pitchFamily="50" charset="-128"/>
                          <a:ea typeface="メイリオ" panose="020B0604030504040204" pitchFamily="50" charset="-128"/>
                        </a:rPr>
                        <a:t>③ 育児休業給付に関すること</a:t>
                      </a:r>
                    </a:p>
                    <a:p>
                      <a:pPr>
                        <a:lnSpc>
                          <a:spcPct val="110000"/>
                        </a:lnSpc>
                        <a:spcBef>
                          <a:spcPts val="300"/>
                        </a:spcBef>
                      </a:pPr>
                      <a:r>
                        <a:rPr lang="ja-JP" altLang="en-US" sz="1050" b="0" dirty="0">
                          <a:solidFill>
                            <a:schemeClr val="tx1"/>
                          </a:solidFill>
                          <a:latin typeface="メイリオ" panose="020B0604030504040204" pitchFamily="50" charset="-128"/>
                          <a:ea typeface="メイリオ" panose="020B0604030504040204" pitchFamily="50" charset="-128"/>
                        </a:rPr>
                        <a:t>④ 労働者が育児休業・産後パパ育休期間について負担す</a:t>
                      </a:r>
                      <a:r>
                        <a:rPr lang="ja-JP" altLang="en-US" sz="1050" b="0" dirty="0" smtClean="0">
                          <a:solidFill>
                            <a:schemeClr val="tx1"/>
                          </a:solidFill>
                          <a:latin typeface="メイリオ" panose="020B0604030504040204" pitchFamily="50" charset="-128"/>
                          <a:ea typeface="メイリオ" panose="020B0604030504040204" pitchFamily="50" charset="-128"/>
                        </a:rPr>
                        <a:t>べき社会</a:t>
                      </a:r>
                      <a:r>
                        <a:rPr lang="ja-JP" altLang="en-US" sz="1050" b="0" dirty="0">
                          <a:solidFill>
                            <a:schemeClr val="tx1"/>
                          </a:solidFill>
                          <a:latin typeface="メイリオ" panose="020B0604030504040204" pitchFamily="50" charset="-128"/>
                          <a:ea typeface="メイリオ" panose="020B0604030504040204" pitchFamily="50" charset="-128"/>
                        </a:rPr>
                        <a:t>保険料の取り扱い</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noFill/>
                  </a:tcPr>
                </a:tc>
                <a:extLst>
                  <a:ext uri="{0D108BD9-81ED-4DB2-BD59-A6C34878D82A}">
                    <a16:rowId xmlns:a16="http://schemas.microsoft.com/office/drawing/2014/main" val="3096983245"/>
                  </a:ext>
                </a:extLst>
              </a:tr>
              <a:tr h="370840">
                <a:tc>
                  <a:txBody>
                    <a:body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050" b="0" spc="300" dirty="0">
                          <a:solidFill>
                            <a:schemeClr val="tx1"/>
                          </a:solidFill>
                          <a:latin typeface="メイリオ" panose="020B0604030504040204" pitchFamily="50" charset="-128"/>
                          <a:ea typeface="メイリオ" panose="020B0604030504040204" pitchFamily="50" charset="-128"/>
                        </a:rPr>
                        <a:t>個別周知</a:t>
                      </a:r>
                      <a:r>
                        <a:rPr lang="ja-JP" altLang="en-US" sz="1050" b="0" dirty="0">
                          <a:solidFill>
                            <a:schemeClr val="tx1"/>
                          </a:solidFill>
                          <a:latin typeface="メイリオ" panose="020B0604030504040204" pitchFamily="50" charset="-128"/>
                          <a:ea typeface="メイリオ" panose="020B0604030504040204" pitchFamily="50" charset="-128"/>
                        </a:rPr>
                        <a:t>・</a:t>
                      </a:r>
                      <a:r>
                        <a:rPr lang="en-US" altLang="ja-JP" sz="1050" b="0" dirty="0">
                          <a:solidFill>
                            <a:schemeClr val="tx1"/>
                          </a:solidFill>
                          <a:latin typeface="メイリオ" panose="020B0604030504040204" pitchFamily="50" charset="-128"/>
                          <a:ea typeface="メイリオ" panose="020B0604030504040204" pitchFamily="50" charset="-128"/>
                        </a:rPr>
                        <a:t/>
                      </a:r>
                      <a:br>
                        <a:rPr lang="en-US" altLang="ja-JP" sz="1050" b="0" dirty="0">
                          <a:solidFill>
                            <a:schemeClr val="tx1"/>
                          </a:solidFill>
                          <a:latin typeface="メイリオ" panose="020B0604030504040204" pitchFamily="50" charset="-128"/>
                          <a:ea typeface="メイリオ" panose="020B0604030504040204" pitchFamily="50" charset="-128"/>
                        </a:rPr>
                      </a:br>
                      <a:r>
                        <a:rPr lang="ja-JP" altLang="en-US" sz="1050" b="0" dirty="0">
                          <a:solidFill>
                            <a:schemeClr val="tx1"/>
                          </a:solidFill>
                          <a:latin typeface="メイリオ" panose="020B0604030504040204" pitchFamily="50" charset="-128"/>
                          <a:ea typeface="メイリオ" panose="020B0604030504040204" pitchFamily="50" charset="-128"/>
                        </a:rPr>
                        <a:t>意向確認の方法</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050" b="0" dirty="0">
                          <a:solidFill>
                            <a:schemeClr val="tx1"/>
                          </a:solidFill>
                          <a:latin typeface="メイリオ" panose="020B0604030504040204" pitchFamily="50" charset="-128"/>
                          <a:ea typeface="メイリオ" panose="020B0604030504040204" pitchFamily="50" charset="-128"/>
                        </a:rPr>
                        <a:t>①面談　②書面交付　③</a:t>
                      </a:r>
                      <a:r>
                        <a:rPr lang="en-US" altLang="ja-JP" sz="1050" b="0" dirty="0">
                          <a:solidFill>
                            <a:schemeClr val="tx1"/>
                          </a:solidFill>
                          <a:latin typeface="メイリオ" panose="020B0604030504040204" pitchFamily="50" charset="-128"/>
                          <a:ea typeface="メイリオ" panose="020B0604030504040204" pitchFamily="50" charset="-128"/>
                        </a:rPr>
                        <a:t>FAX</a:t>
                      </a:r>
                      <a:r>
                        <a:rPr lang="ja-JP" altLang="en-US" sz="1050" b="0" dirty="0">
                          <a:solidFill>
                            <a:schemeClr val="tx1"/>
                          </a:solidFill>
                          <a:latin typeface="メイリオ" panose="020B0604030504040204" pitchFamily="50" charset="-128"/>
                          <a:ea typeface="メイリオ" panose="020B0604030504040204" pitchFamily="50" charset="-128"/>
                        </a:rPr>
                        <a:t>　④電子メール等　のいずれか</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T="126000">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noFill/>
                  </a:tcPr>
                </a:tc>
                <a:extLst>
                  <a:ext uri="{0D108BD9-81ED-4DB2-BD59-A6C34878D82A}">
                    <a16:rowId xmlns:a16="http://schemas.microsoft.com/office/drawing/2014/main" val="223756235"/>
                  </a:ext>
                </a:extLst>
              </a:tr>
            </a:tbl>
          </a:graphicData>
        </a:graphic>
      </p:graphicFrame>
      <p:sp>
        <p:nvSpPr>
          <p:cNvPr id="2" name="角丸四角形 1"/>
          <p:cNvSpPr/>
          <p:nvPr/>
        </p:nvSpPr>
        <p:spPr>
          <a:xfrm>
            <a:off x="5592974" y="6919318"/>
            <a:ext cx="1183526" cy="1432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36000" rtlCol="0" anchor="ctr"/>
          <a:lstStyle/>
          <a:p>
            <a:pPr algn="ctr">
              <a:lnSpc>
                <a:spcPct val="110000"/>
              </a:lnSpc>
            </a:pPr>
            <a:r>
              <a:rPr kumimoji="1" lang="ja-JP" altLang="en-US" sz="900" b="1" dirty="0">
                <a:solidFill>
                  <a:srgbClr val="DB4D6D"/>
                </a:solidFill>
                <a:latin typeface="メイリオ" panose="020B0604030504040204" pitchFamily="50" charset="-128"/>
                <a:ea typeface="メイリオ" panose="020B0604030504040204" pitchFamily="50" charset="-128"/>
              </a:rPr>
              <a:t>就業規則等を見直しましょう</a:t>
            </a:r>
          </a:p>
        </p:txBody>
      </p:sp>
      <p:sp>
        <p:nvSpPr>
          <p:cNvPr id="29" name="テキスト ボックス 28"/>
          <p:cNvSpPr txBox="1"/>
          <p:nvPr/>
        </p:nvSpPr>
        <p:spPr>
          <a:xfrm>
            <a:off x="2612951" y="5911807"/>
            <a:ext cx="3780072" cy="244682"/>
          </a:xfrm>
          <a:prstGeom prst="rect">
            <a:avLst/>
          </a:prstGeom>
          <a:noFill/>
        </p:spPr>
        <p:txBody>
          <a:bodyPr wrap="square" rtlCol="0">
            <a:spAutoFit/>
          </a:bodyPr>
          <a:lstStyle/>
          <a:p>
            <a:pPr lvl="0" algn="r">
              <a:lnSpc>
                <a:spcPct val="110000"/>
              </a:lnSpc>
              <a:spcBef>
                <a:spcPts val="600"/>
              </a:spcBef>
            </a:pPr>
            <a:r>
              <a:rPr lang="ja-JP" altLang="en-US" sz="900" dirty="0">
                <a:latin typeface="メイリオ" panose="020B0604030504040204" pitchFamily="50" charset="-128"/>
                <a:ea typeface="メイリオ" panose="020B0604030504040204" pitchFamily="50" charset="-128"/>
              </a:rPr>
              <a:t>注：①はオンライン面談も可能。③④は労働者が希望した場合のみ。</a:t>
            </a:r>
            <a:endParaRPr lang="en-US" altLang="ja-JP" sz="9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257245" y="8691664"/>
            <a:ext cx="6386810" cy="954107"/>
          </a:xfrm>
          <a:prstGeom prst="rect">
            <a:avLst/>
          </a:prstGeom>
          <a:noFill/>
          <a:ln w="19050">
            <a:solidFill>
              <a:schemeClr val="accent5">
                <a:lumMod val="75000"/>
              </a:schemeClr>
            </a:solidFill>
          </a:ln>
        </p:spPr>
        <p:txBody>
          <a:bodyPr wrap="square" rtlCol="0">
            <a:spAutoFit/>
          </a:bodyPr>
          <a:lstStyle/>
          <a:p>
            <a:r>
              <a:rPr lang="ja-JP" altLang="en-US" sz="1400" b="1" dirty="0" smtClean="0"/>
              <a:t>　　　　　　　　</a:t>
            </a:r>
            <a:r>
              <a:rPr lang="ja-JP" altLang="en-US" sz="1400" b="1" dirty="0">
                <a:solidFill>
                  <a:schemeClr val="accent2">
                    <a:lumMod val="75000"/>
                  </a:schemeClr>
                </a:solidFill>
              </a:rPr>
              <a:t>　</a:t>
            </a:r>
            <a:r>
              <a:rPr lang="ja-JP" altLang="ja-JP" sz="1400" b="1" dirty="0" smtClean="0">
                <a:solidFill>
                  <a:schemeClr val="accent2">
                    <a:lumMod val="75000"/>
                  </a:schemeClr>
                </a:solidFill>
              </a:rPr>
              <a:t>育児</a:t>
            </a:r>
            <a:r>
              <a:rPr lang="ja-JP" altLang="ja-JP" sz="1400" b="1" dirty="0">
                <a:solidFill>
                  <a:schemeClr val="accent2">
                    <a:lumMod val="75000"/>
                  </a:schemeClr>
                </a:solidFill>
              </a:rPr>
              <a:t>・介護</a:t>
            </a:r>
            <a:r>
              <a:rPr lang="ja-JP" altLang="ja-JP" sz="1400" b="1" dirty="0" smtClean="0">
                <a:solidFill>
                  <a:schemeClr val="accent2">
                    <a:lumMod val="75000"/>
                  </a:schemeClr>
                </a:solidFill>
              </a:rPr>
              <a:t>休業法</a:t>
            </a:r>
            <a:r>
              <a:rPr lang="ja-JP" altLang="en-US" sz="1400" b="1" dirty="0" smtClean="0">
                <a:solidFill>
                  <a:schemeClr val="accent2">
                    <a:lumMod val="75000"/>
                  </a:schemeClr>
                </a:solidFill>
              </a:rPr>
              <a:t>の改正</a:t>
            </a:r>
            <a:r>
              <a:rPr lang="ja-JP" altLang="ja-JP" sz="1400" b="1" dirty="0" smtClean="0">
                <a:solidFill>
                  <a:schemeClr val="accent5">
                    <a:lumMod val="50000"/>
                  </a:schemeClr>
                </a:solidFill>
              </a:rPr>
              <a:t>に</a:t>
            </a:r>
            <a:r>
              <a:rPr lang="ja-JP" altLang="en-US" sz="1400" b="1" dirty="0" smtClean="0">
                <a:solidFill>
                  <a:schemeClr val="accent5">
                    <a:lumMod val="50000"/>
                  </a:schemeClr>
                </a:solidFill>
              </a:rPr>
              <a:t>関するお問い合わせは、</a:t>
            </a:r>
            <a:endParaRPr lang="ja-JP" altLang="ja-JP" sz="1400" dirty="0">
              <a:solidFill>
                <a:schemeClr val="accent5">
                  <a:lumMod val="50000"/>
                </a:schemeClr>
              </a:solidFill>
            </a:endParaRPr>
          </a:p>
          <a:p>
            <a:r>
              <a:rPr lang="ja-JP" altLang="en-US" sz="1400" b="1" dirty="0" smtClean="0">
                <a:solidFill>
                  <a:schemeClr val="accent5">
                    <a:lumMod val="50000"/>
                  </a:schemeClr>
                </a:solidFill>
              </a:rPr>
              <a:t>　　　　　　　　　　　　</a:t>
            </a:r>
            <a:r>
              <a:rPr lang="ja-JP" altLang="ja-JP" sz="1400" b="1" dirty="0" smtClean="0">
                <a:solidFill>
                  <a:schemeClr val="accent5">
                    <a:lumMod val="50000"/>
                  </a:schemeClr>
                </a:solidFill>
              </a:rPr>
              <a:t>沖縄</a:t>
            </a:r>
            <a:r>
              <a:rPr lang="ja-JP" altLang="ja-JP" sz="1400" b="1" dirty="0">
                <a:solidFill>
                  <a:schemeClr val="accent5">
                    <a:lumMod val="50000"/>
                  </a:schemeClr>
                </a:solidFill>
              </a:rPr>
              <a:t>労働局 雇用環境・</a:t>
            </a:r>
            <a:r>
              <a:rPr lang="ja-JP" altLang="ja-JP" sz="1400" b="1" dirty="0" smtClean="0">
                <a:solidFill>
                  <a:schemeClr val="accent5">
                    <a:lumMod val="50000"/>
                  </a:schemeClr>
                </a:solidFill>
              </a:rPr>
              <a:t>均等室</a:t>
            </a:r>
            <a:r>
              <a:rPr lang="ja-JP" altLang="en-US" sz="1400" b="1" dirty="0" smtClean="0">
                <a:solidFill>
                  <a:schemeClr val="accent5">
                    <a:lumMod val="50000"/>
                  </a:schemeClr>
                </a:solidFill>
              </a:rPr>
              <a:t>　へ</a:t>
            </a:r>
            <a:endParaRPr lang="ja-JP" altLang="ja-JP" sz="1400" dirty="0">
              <a:solidFill>
                <a:schemeClr val="accent5">
                  <a:lumMod val="50000"/>
                </a:schemeClr>
              </a:solidFill>
            </a:endParaRPr>
          </a:p>
          <a:p>
            <a:r>
              <a:rPr lang="ja-JP" altLang="ja-JP" sz="1400" dirty="0"/>
              <a:t>　　　</a:t>
            </a:r>
            <a:r>
              <a:rPr lang="en-US" altLang="ja-JP" sz="1400" dirty="0">
                <a:solidFill>
                  <a:schemeClr val="accent5">
                    <a:lumMod val="50000"/>
                  </a:schemeClr>
                </a:solidFill>
              </a:rPr>
              <a:t>         </a:t>
            </a:r>
            <a:r>
              <a:rPr lang="ja-JP" altLang="ja-JP" sz="1400" dirty="0">
                <a:solidFill>
                  <a:schemeClr val="accent5">
                    <a:lumMod val="50000"/>
                  </a:schemeClr>
                </a:solidFill>
              </a:rPr>
              <a:t>〒</a:t>
            </a:r>
            <a:r>
              <a:rPr lang="en-US" altLang="ja-JP" sz="1400" dirty="0">
                <a:solidFill>
                  <a:schemeClr val="accent5">
                    <a:lumMod val="50000"/>
                  </a:schemeClr>
                </a:solidFill>
              </a:rPr>
              <a:t>900-0006 </a:t>
            </a:r>
            <a:r>
              <a:rPr lang="ja-JP" altLang="en-US" sz="1400" dirty="0" smtClean="0">
                <a:solidFill>
                  <a:schemeClr val="accent5">
                    <a:lumMod val="50000"/>
                  </a:schemeClr>
                </a:solidFill>
              </a:rPr>
              <a:t>　</a:t>
            </a:r>
            <a:r>
              <a:rPr lang="ja-JP" altLang="ja-JP" sz="1400" dirty="0" smtClean="0">
                <a:solidFill>
                  <a:schemeClr val="accent5">
                    <a:lumMod val="50000"/>
                  </a:schemeClr>
                </a:solidFill>
              </a:rPr>
              <a:t>那覇市</a:t>
            </a:r>
            <a:r>
              <a:rPr lang="ja-JP" altLang="ja-JP" sz="1400" dirty="0">
                <a:solidFill>
                  <a:schemeClr val="accent5">
                    <a:lumMod val="50000"/>
                  </a:schemeClr>
                </a:solidFill>
              </a:rPr>
              <a:t>おもろまち</a:t>
            </a:r>
            <a:r>
              <a:rPr lang="en-US" altLang="ja-JP" sz="1400" dirty="0">
                <a:solidFill>
                  <a:schemeClr val="accent5">
                    <a:lumMod val="50000"/>
                  </a:schemeClr>
                </a:solidFill>
              </a:rPr>
              <a:t>2-1-1 </a:t>
            </a:r>
            <a:r>
              <a:rPr lang="ja-JP" altLang="ja-JP" sz="1400" dirty="0">
                <a:solidFill>
                  <a:schemeClr val="accent5">
                    <a:lumMod val="50000"/>
                  </a:schemeClr>
                </a:solidFill>
              </a:rPr>
              <a:t>那覇第</a:t>
            </a:r>
            <a:r>
              <a:rPr lang="en-US" altLang="ja-JP" sz="1400" dirty="0">
                <a:solidFill>
                  <a:schemeClr val="accent5">
                    <a:lumMod val="50000"/>
                  </a:schemeClr>
                </a:solidFill>
              </a:rPr>
              <a:t>2</a:t>
            </a:r>
            <a:r>
              <a:rPr lang="ja-JP" altLang="ja-JP" sz="1400" dirty="0">
                <a:solidFill>
                  <a:schemeClr val="accent5">
                    <a:lumMod val="50000"/>
                  </a:schemeClr>
                </a:solidFill>
              </a:rPr>
              <a:t>地方合同庁舎</a:t>
            </a:r>
            <a:r>
              <a:rPr lang="en-US" altLang="ja-JP" sz="1400" dirty="0">
                <a:solidFill>
                  <a:schemeClr val="accent5">
                    <a:lumMod val="50000"/>
                  </a:schemeClr>
                </a:solidFill>
              </a:rPr>
              <a:t>1</a:t>
            </a:r>
            <a:r>
              <a:rPr lang="ja-JP" altLang="ja-JP" sz="1400" dirty="0">
                <a:solidFill>
                  <a:schemeClr val="accent5">
                    <a:lumMod val="50000"/>
                  </a:schemeClr>
                </a:solidFill>
              </a:rPr>
              <a:t>号館</a:t>
            </a:r>
            <a:r>
              <a:rPr lang="en-US" altLang="ja-JP" sz="1400" dirty="0">
                <a:solidFill>
                  <a:schemeClr val="accent5">
                    <a:lumMod val="50000"/>
                  </a:schemeClr>
                </a:solidFill>
              </a:rPr>
              <a:t>3</a:t>
            </a:r>
            <a:r>
              <a:rPr lang="ja-JP" altLang="ja-JP" sz="1400" dirty="0">
                <a:solidFill>
                  <a:schemeClr val="accent5">
                    <a:lumMod val="50000"/>
                  </a:schemeClr>
                </a:solidFill>
              </a:rPr>
              <a:t>階　</a:t>
            </a:r>
          </a:p>
          <a:p>
            <a:r>
              <a:rPr lang="ja-JP" altLang="en-US" sz="1400" dirty="0" smtClean="0">
                <a:solidFill>
                  <a:schemeClr val="accent5">
                    <a:lumMod val="50000"/>
                  </a:schemeClr>
                </a:solidFill>
              </a:rPr>
              <a:t>　　　　　　　　　　　</a:t>
            </a:r>
            <a:r>
              <a:rPr lang="en-US" altLang="ja-JP" sz="1400" dirty="0" smtClean="0">
                <a:solidFill>
                  <a:schemeClr val="accent5">
                    <a:lumMod val="50000"/>
                  </a:schemeClr>
                </a:solidFill>
              </a:rPr>
              <a:t>TEL </a:t>
            </a:r>
            <a:r>
              <a:rPr lang="en-US" altLang="ja-JP" sz="1400" dirty="0">
                <a:solidFill>
                  <a:schemeClr val="accent5">
                    <a:lumMod val="50000"/>
                  </a:schemeClr>
                </a:solidFill>
              </a:rPr>
              <a:t>(098)868</a:t>
            </a:r>
            <a:r>
              <a:rPr lang="ja-JP" altLang="ja-JP" sz="1400" dirty="0">
                <a:solidFill>
                  <a:schemeClr val="accent5">
                    <a:lumMod val="50000"/>
                  </a:schemeClr>
                </a:solidFill>
              </a:rPr>
              <a:t>－</a:t>
            </a:r>
            <a:r>
              <a:rPr lang="en-US" altLang="ja-JP" sz="1400" dirty="0">
                <a:solidFill>
                  <a:schemeClr val="accent5">
                    <a:lumMod val="50000"/>
                  </a:schemeClr>
                </a:solidFill>
              </a:rPr>
              <a:t>4380</a:t>
            </a:r>
            <a:r>
              <a:rPr lang="ja-JP" altLang="ja-JP" sz="1400" dirty="0">
                <a:solidFill>
                  <a:schemeClr val="accent5">
                    <a:lumMod val="50000"/>
                  </a:schemeClr>
                </a:solidFill>
              </a:rPr>
              <a:t>　　　</a:t>
            </a:r>
            <a:r>
              <a:rPr lang="en-US" altLang="ja-JP" sz="1400" dirty="0">
                <a:solidFill>
                  <a:schemeClr val="accent5">
                    <a:lumMod val="50000"/>
                  </a:schemeClr>
                </a:solidFill>
              </a:rPr>
              <a:t>FAX</a:t>
            </a:r>
            <a:r>
              <a:rPr lang="ja-JP" altLang="ja-JP" sz="1400" dirty="0">
                <a:solidFill>
                  <a:schemeClr val="accent5">
                    <a:lumMod val="50000"/>
                  </a:schemeClr>
                </a:solidFill>
              </a:rPr>
              <a:t>　</a:t>
            </a:r>
            <a:r>
              <a:rPr lang="en-US" altLang="ja-JP" sz="1400" dirty="0">
                <a:solidFill>
                  <a:schemeClr val="accent5">
                    <a:lumMod val="50000"/>
                  </a:schemeClr>
                </a:solidFill>
              </a:rPr>
              <a:t>(098)869</a:t>
            </a:r>
            <a:r>
              <a:rPr lang="ja-JP" altLang="ja-JP" sz="1400" dirty="0">
                <a:solidFill>
                  <a:schemeClr val="accent5">
                    <a:lumMod val="50000"/>
                  </a:schemeClr>
                </a:solidFill>
              </a:rPr>
              <a:t>－</a:t>
            </a:r>
            <a:r>
              <a:rPr lang="en-US" altLang="ja-JP" sz="1400" dirty="0">
                <a:solidFill>
                  <a:schemeClr val="accent5">
                    <a:lumMod val="50000"/>
                  </a:schemeClr>
                </a:solidFill>
              </a:rPr>
              <a:t>7914</a:t>
            </a:r>
            <a:endParaRPr lang="ja-JP" altLang="ja-JP" sz="1400" dirty="0">
              <a:solidFill>
                <a:schemeClr val="accent5">
                  <a:lumMod val="50000"/>
                </a:schemeClr>
              </a:solidFill>
            </a:endParaRPr>
          </a:p>
        </p:txBody>
      </p:sp>
      <p:sp>
        <p:nvSpPr>
          <p:cNvPr id="8" name="テキスト ボックス 7"/>
          <p:cNvSpPr txBox="1"/>
          <p:nvPr/>
        </p:nvSpPr>
        <p:spPr>
          <a:xfrm>
            <a:off x="4653135" y="90508"/>
            <a:ext cx="1749669" cy="369332"/>
          </a:xfrm>
          <a:prstGeom prst="rect">
            <a:avLst/>
          </a:prstGeom>
          <a:noFill/>
          <a:ln>
            <a:solidFill>
              <a:schemeClr val="tx1"/>
            </a:solidFill>
          </a:ln>
        </p:spPr>
        <p:txBody>
          <a:bodyPr wrap="square" rtlCol="0">
            <a:spAutoFit/>
          </a:bodyPr>
          <a:lstStyle/>
          <a:p>
            <a:r>
              <a:rPr kumimoji="1" lang="ja-JP" altLang="en-US" dirty="0" smtClean="0"/>
              <a:t>　　</a:t>
            </a:r>
            <a:r>
              <a:rPr kumimoji="1" lang="ja-JP" altLang="en-US" dirty="0" smtClean="0"/>
              <a:t>掲載　１</a:t>
            </a:r>
            <a:endParaRPr kumimoji="1" lang="ja-JP" altLang="en-US" dirty="0"/>
          </a:p>
        </p:txBody>
      </p:sp>
      <p:pic>
        <p:nvPicPr>
          <p:cNvPr id="28" name="図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66856" y="7560832"/>
            <a:ext cx="812016" cy="881265"/>
          </a:xfrm>
          <a:prstGeom prst="rect">
            <a:avLst/>
          </a:prstGeom>
        </p:spPr>
      </p:pic>
      <p:sp>
        <p:nvSpPr>
          <p:cNvPr id="3" name="角丸四角形吹き出し 2"/>
          <p:cNvSpPr/>
          <p:nvPr/>
        </p:nvSpPr>
        <p:spPr>
          <a:xfrm>
            <a:off x="5581100" y="6788753"/>
            <a:ext cx="1207275" cy="404353"/>
          </a:xfrm>
          <a:prstGeom prst="wedgeRoundRectCallout">
            <a:avLst>
              <a:gd name="adj1" fmla="val 9706"/>
              <a:gd name="adj2" fmla="val 100278"/>
              <a:gd name="adj3" fmla="val 16667"/>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625554" y="5172786"/>
            <a:ext cx="2124000" cy="108000"/>
          </a:xfrm>
          <a:prstGeom prst="rect">
            <a:avLst/>
          </a:prstGeom>
          <a:solidFill>
            <a:srgbClr val="FEDF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05519" y="983601"/>
            <a:ext cx="6536368" cy="338554"/>
          </a:xfrm>
          <a:prstGeom prst="rect">
            <a:avLst/>
          </a:prstGeom>
          <a:noFill/>
        </p:spPr>
        <p:txBody>
          <a:bodyPr wrap="square" rtlCol="0">
            <a:spAutoFit/>
          </a:bodyPr>
          <a:lstStyle/>
          <a:p>
            <a:r>
              <a:rPr kumimoji="1" lang="ja-JP" altLang="en-US" sz="1600" b="1" dirty="0" smtClean="0">
                <a:solidFill>
                  <a:srgbClr val="103185"/>
                </a:solidFill>
                <a:latin typeface="メイリオ" panose="020B0604030504040204" pitchFamily="50" charset="-128"/>
                <a:ea typeface="メイリオ" panose="020B0604030504040204" pitchFamily="50" charset="-128"/>
              </a:rPr>
              <a:t>■令和４年４月１日から義務化される事項</a:t>
            </a:r>
            <a:endParaRPr kumimoji="1" lang="ja-JP" altLang="en-US" sz="1600" dirty="0">
              <a:solidFill>
                <a:srgbClr val="103185"/>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42680" y="3338741"/>
            <a:ext cx="3101096" cy="1192634"/>
          </a:xfrm>
          <a:prstGeom prst="rect">
            <a:avLst/>
          </a:prstGeom>
          <a:solidFill>
            <a:srgbClr val="FEDFE1"/>
          </a:solidFill>
          <a:ln w="19050">
            <a:noFill/>
            <a:prstDash val="solid"/>
          </a:ln>
        </p:spPr>
        <p:txBody>
          <a:bodyPr wrap="square" rIns="72000" rtlCol="0">
            <a:spAutoFit/>
          </a:bodyPr>
          <a:lstStyle/>
          <a:p>
            <a:pPr>
              <a:lnSpc>
                <a:spcPct val="110000"/>
              </a:lnSpc>
            </a:pPr>
            <a:r>
              <a:rPr kumimoji="1" lang="ja-JP" altLang="en-US" sz="1000" b="1" dirty="0" smtClean="0">
                <a:latin typeface="メイリオ" panose="020B0604030504040204" pitchFamily="50" charset="-128"/>
                <a:ea typeface="メイリオ" panose="020B0604030504040204" pitchFamily="50" charset="-128"/>
              </a:rPr>
              <a:t>有期雇用労働者が</a:t>
            </a:r>
            <a:r>
              <a:rPr kumimoji="1" lang="ja-JP" altLang="en-US" sz="1000" dirty="0" smtClean="0">
                <a:latin typeface="メイリオ" panose="020B0604030504040204" pitchFamily="50" charset="-128"/>
                <a:ea typeface="メイリオ" panose="020B0604030504040204" pitchFamily="50" charset="-128"/>
              </a:rPr>
              <a:t>育児休業・介護休業を取得できる要件が緩和されます。</a:t>
            </a:r>
            <a:endParaRPr lang="en-US" altLang="ja-JP" sz="1000" dirty="0">
              <a:latin typeface="メイリオ" panose="020B0604030504040204" pitchFamily="50" charset="-128"/>
              <a:ea typeface="メイリオ" panose="020B0604030504040204" pitchFamily="50" charset="-128"/>
            </a:endParaRPr>
          </a:p>
          <a:p>
            <a:pPr>
              <a:lnSpc>
                <a:spcPct val="110000"/>
              </a:lnSpc>
            </a:pPr>
            <a:r>
              <a:rPr kumimoji="1" lang="ja-JP" altLang="en-US" sz="1000" b="1" dirty="0" smtClean="0">
                <a:latin typeface="メイリオ" panose="020B0604030504040204" pitchFamily="50" charset="-128"/>
                <a:ea typeface="メイリオ" panose="020B0604030504040204" pitchFamily="50" charset="-128"/>
              </a:rPr>
              <a:t>就業規則に、右記</a:t>
            </a:r>
            <a:r>
              <a:rPr kumimoji="1" lang="en-US" altLang="ja-JP" sz="1000" b="1" dirty="0" smtClean="0">
                <a:latin typeface="メイリオ" panose="020B0604030504040204" pitchFamily="50" charset="-128"/>
                <a:ea typeface="メイリオ" panose="020B0604030504040204" pitchFamily="50" charset="-128"/>
              </a:rPr>
              <a:t>(1)</a:t>
            </a:r>
            <a:r>
              <a:rPr kumimoji="1" lang="ja-JP" altLang="en-US" sz="1000" b="1" dirty="0" smtClean="0">
                <a:latin typeface="メイリオ" panose="020B0604030504040204" pitchFamily="50" charset="-128"/>
                <a:ea typeface="メイリオ" panose="020B0604030504040204" pitchFamily="50" charset="-128"/>
              </a:rPr>
              <a:t>の要件が記載されている場合は、その記載を削除する必要があります。</a:t>
            </a:r>
            <a:endParaRPr kumimoji="1" lang="en-US" altLang="ja-JP" sz="1000" b="1" dirty="0" smtClean="0">
              <a:latin typeface="メイリオ" panose="020B0604030504040204" pitchFamily="50" charset="-128"/>
              <a:ea typeface="メイリオ" panose="020B0604030504040204" pitchFamily="50" charset="-128"/>
            </a:endParaRPr>
          </a:p>
          <a:p>
            <a:pPr>
              <a:lnSpc>
                <a:spcPts val="500"/>
              </a:lnSpc>
              <a:spcBef>
                <a:spcPts val="600"/>
              </a:spcBef>
            </a:pPr>
            <a:endParaRPr lang="en-US" altLang="ja-JP" sz="1000" b="1" dirty="0">
              <a:latin typeface="メイリオ" panose="020B0604030504040204" pitchFamily="50" charset="-128"/>
              <a:ea typeface="メイリオ" panose="020B0604030504040204" pitchFamily="50" charset="-128"/>
            </a:endParaRPr>
          </a:p>
          <a:p>
            <a:pPr>
              <a:lnSpc>
                <a:spcPts val="500"/>
              </a:lnSpc>
              <a:spcBef>
                <a:spcPts val="600"/>
              </a:spcBef>
            </a:pP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引き続き雇用された期間が１年未満の</a:t>
            </a:r>
            <a:r>
              <a:rPr lang="ja-JP" altLang="en-US" sz="900" dirty="0">
                <a:latin typeface="メイリオ" panose="020B0604030504040204" pitchFamily="50" charset="-128"/>
                <a:ea typeface="メイリオ" panose="020B0604030504040204" pitchFamily="50" charset="-128"/>
              </a:rPr>
              <a:t>労働者</a:t>
            </a:r>
            <a:r>
              <a:rPr lang="ja-JP" altLang="en-US" sz="900" dirty="0" smtClean="0">
                <a:latin typeface="メイリオ" panose="020B0604030504040204" pitchFamily="50" charset="-128"/>
                <a:ea typeface="メイリオ" panose="020B0604030504040204" pitchFamily="50" charset="-128"/>
              </a:rPr>
              <a:t>は</a:t>
            </a:r>
            <a:endParaRPr lang="en-US" altLang="ja-JP" sz="900" dirty="0" smtClean="0">
              <a:latin typeface="メイリオ" panose="020B0604030504040204" pitchFamily="50" charset="-128"/>
              <a:ea typeface="メイリオ" panose="020B0604030504040204" pitchFamily="50" charset="-128"/>
            </a:endParaRPr>
          </a:p>
          <a:p>
            <a:pPr>
              <a:lnSpc>
                <a:spcPts val="500"/>
              </a:lnSpc>
              <a:spcBef>
                <a:spcPts val="600"/>
              </a:spcBef>
            </a:pPr>
            <a:r>
              <a:rPr lang="ja-JP" altLang="en-US" sz="900" dirty="0" smtClean="0">
                <a:latin typeface="メイリオ" panose="020B0604030504040204" pitchFamily="50" charset="-128"/>
                <a:ea typeface="メイリオ" panose="020B0604030504040204" pitchFamily="50" charset="-128"/>
              </a:rPr>
              <a:t>労使</a:t>
            </a:r>
            <a:r>
              <a:rPr lang="ja-JP" altLang="en-US" sz="900" dirty="0">
                <a:latin typeface="メイリオ" panose="020B0604030504040204" pitchFamily="50" charset="-128"/>
                <a:ea typeface="メイリオ" panose="020B0604030504040204" pitchFamily="50" charset="-128"/>
              </a:rPr>
              <a:t>協定の締結に</a:t>
            </a:r>
            <a:r>
              <a:rPr lang="ja-JP" altLang="en-US" sz="900" dirty="0" smtClean="0">
                <a:latin typeface="メイリオ" panose="020B0604030504040204" pitchFamily="50" charset="-128"/>
                <a:ea typeface="メイリオ" panose="020B0604030504040204" pitchFamily="50" charset="-128"/>
              </a:rPr>
              <a:t>より除外可能です。</a:t>
            </a:r>
            <a:endParaRPr kumimoji="1" lang="ja-JP" altLang="en-US" sz="9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0" y="507553"/>
            <a:ext cx="6857999" cy="422405"/>
          </a:xfrm>
          <a:prstGeom prst="rect">
            <a:avLst/>
          </a:prstGeom>
          <a:solidFill>
            <a:srgbClr val="103185"/>
          </a:solidFill>
          <a:ln>
            <a:noFill/>
          </a:ln>
        </p:spPr>
        <p:txBody>
          <a:bodyPr wrap="square" tIns="108000" bIns="36000" rtlCol="0" anchor="ctr" anchorCtr="0">
            <a:spAutoFit/>
          </a:bodyPr>
          <a:lstStyle/>
          <a:p>
            <a:pPr algn="ctr"/>
            <a:r>
              <a:rPr kumimoji="1" lang="ja-JP" altLang="en-US" b="1" dirty="0" smtClean="0">
                <a:solidFill>
                  <a:schemeClr val="bg1"/>
                </a:solidFill>
                <a:latin typeface="メイリオ" panose="020B0604030504040204" pitchFamily="50" charset="-128"/>
                <a:ea typeface="メイリオ" panose="020B0604030504040204" pitchFamily="50" charset="-128"/>
              </a:rPr>
              <a:t>改正育児・介護休業法 対応はお済みですか？</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42680" y="128516"/>
            <a:ext cx="2438408"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事業主の皆さまへ</a:t>
            </a:r>
            <a:endParaRPr kumimoji="1" lang="ja-JP" altLang="en-US" sz="140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3396445" y="3561507"/>
            <a:ext cx="3358598" cy="1568226"/>
          </a:xfrm>
          <a:prstGeom prst="rect">
            <a:avLst/>
          </a:prstGeom>
          <a:noFill/>
          <a:ln w="6350" cap="flat" cmpd="sng" algn="ctr">
            <a:solidFill>
              <a:srgbClr val="103185"/>
            </a:solidFill>
            <a:prstDash val="solid"/>
          </a:ln>
          <a:effectLst/>
        </p:spPr>
        <p:txBody>
          <a:bodyPr tIns="72000" rIns="72000" rtlCol="0" anchor="ctr"/>
          <a:lstStyle/>
          <a:p>
            <a:pPr marL="0" marR="0" lvl="0" indent="0" defTabSz="914400" eaLnBrk="1" fontAlgn="auto" latinLnBrk="0" hangingPunct="1">
              <a:lnSpc>
                <a:spcPct val="110000"/>
              </a:lnSpc>
              <a:spcAft>
                <a:spcPts val="0"/>
              </a:spcAft>
              <a:buClrTx/>
              <a:buSzTx/>
              <a:buFontTx/>
              <a:buNone/>
              <a:tabLst/>
              <a:defRPr/>
            </a:pPr>
            <a:r>
              <a:rPr kumimoji="1"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有期雇用労働者にあっては、次のいずれにも該当するものに限り休業をすることができる。</a:t>
            </a:r>
            <a:endParaRPr kumimoji="1"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914400" eaLnBrk="1" fontAlgn="auto" latinLnBrk="0" hangingPunct="1">
              <a:lnSpc>
                <a:spcPct val="110000"/>
              </a:lnSpc>
              <a:spcBef>
                <a:spcPts val="200"/>
              </a:spcBef>
              <a:spcAft>
                <a:spcPts val="0"/>
              </a:spcAft>
              <a:buClrTx/>
              <a:buSzTx/>
              <a:buFontTx/>
              <a:buNone/>
              <a:tabLst/>
              <a:defRPr/>
            </a:pPr>
            <a:r>
              <a:rPr kumimoji="1"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●育児休業</a:t>
            </a:r>
            <a:endParaRPr kumimoji="1"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914400" eaLnBrk="1" fontAlgn="auto" latinLnBrk="0" hangingPunct="1">
              <a:lnSpc>
                <a:spcPct val="110000"/>
              </a:lnSpc>
              <a:spcAft>
                <a:spcPts val="0"/>
              </a:spcAft>
              <a:buClrTx/>
              <a:buSzTx/>
              <a:buFontTx/>
              <a:buNone/>
              <a:tabLst/>
              <a:defRPr/>
            </a:pPr>
            <a:r>
              <a:rPr kumimoji="1" lang="en-US" altLang="ja-JP" sz="9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 </a:t>
            </a:r>
            <a:r>
              <a:rPr kumimoji="1" lang="ja-JP" altLang="en-US" sz="9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引き続き雇用された期間が１年以上</a:t>
            </a:r>
            <a:r>
              <a:rPr kumimoji="1"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9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←削除！</a:t>
            </a:r>
            <a:endParaRPr kumimoji="1" lang="en-US" altLang="ja-JP" sz="9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185738" marR="0" lvl="0" indent="-185738" defTabSz="914400" eaLnBrk="1" fontAlgn="auto" latinLnBrk="0" hangingPunct="1">
              <a:lnSpc>
                <a:spcPct val="110000"/>
              </a:lnSpc>
              <a:spcAft>
                <a:spcPts val="0"/>
              </a:spcAft>
              <a:buClrTx/>
              <a:buSzTx/>
              <a:buFontTx/>
              <a:buNone/>
              <a:tabLst/>
              <a:defRPr/>
            </a:pPr>
            <a:r>
              <a:rPr kumimoji="1"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(2) </a:t>
            </a:r>
            <a:r>
              <a:rPr kumimoji="1"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１歳６か月までの間に契約が満了することが明らかでない</a:t>
            </a:r>
            <a:endParaRPr kumimoji="1"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914400" eaLnBrk="1" fontAlgn="auto" latinLnBrk="0" hangingPunct="1">
              <a:lnSpc>
                <a:spcPct val="110000"/>
              </a:lnSpc>
              <a:spcBef>
                <a:spcPts val="200"/>
              </a:spcBef>
              <a:spcAft>
                <a:spcPts val="0"/>
              </a:spcAft>
              <a:buClrTx/>
              <a:buSzTx/>
              <a:buFontTx/>
              <a:buNone/>
              <a:tabLst/>
              <a:defRPr/>
            </a:pPr>
            <a:r>
              <a:rPr kumimoji="1"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●介護休業</a:t>
            </a:r>
            <a:endParaRPr kumimoji="1"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914400" eaLnBrk="1" fontAlgn="auto" latinLnBrk="0" hangingPunct="1">
              <a:lnSpc>
                <a:spcPct val="110000"/>
              </a:lnSpc>
              <a:spcAft>
                <a:spcPts val="0"/>
              </a:spcAft>
              <a:buClrTx/>
              <a:buSzTx/>
              <a:buFontTx/>
              <a:buNone/>
              <a:tabLst/>
              <a:defRPr/>
            </a:pPr>
            <a:r>
              <a:rPr kumimoji="1" lang="en-US" altLang="ja-JP" sz="9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 </a:t>
            </a:r>
            <a:r>
              <a:rPr kumimoji="1" lang="ja-JP" altLang="en-US" sz="9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引き続き雇用された期間が１年以上　</a:t>
            </a:r>
            <a:r>
              <a:rPr kumimoji="1" lang="ja-JP" altLang="en-US" sz="9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←削除！</a:t>
            </a:r>
            <a:endParaRPr kumimoji="1" lang="en-US" altLang="ja-JP" sz="900" b="1" i="0" u="none" strike="noStrike" kern="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185738" marR="0" lvl="0" indent="-185738" defTabSz="914400" eaLnBrk="1" fontAlgn="auto" latinLnBrk="0" hangingPunct="1">
              <a:lnSpc>
                <a:spcPct val="110000"/>
              </a:lnSpc>
              <a:spcAft>
                <a:spcPts val="0"/>
              </a:spcAft>
              <a:buClrTx/>
              <a:buSzTx/>
              <a:buFontTx/>
              <a:buNone/>
              <a:tabLst/>
              <a:defRPr/>
            </a:pPr>
            <a:r>
              <a:rPr kumimoji="1"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(2) </a:t>
            </a:r>
            <a:r>
              <a:rPr kumimoji="1"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介護休業開始予定日から</a:t>
            </a:r>
            <a:r>
              <a:rPr kumimoji="1"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93</a:t>
            </a:r>
            <a:r>
              <a:rPr kumimoji="1"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日経過日から６か月を経過する日までに契約が満了することが明らかでない</a:t>
            </a:r>
            <a:endParaRPr kumimoji="1"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テキスト ボックス 34"/>
          <p:cNvSpPr txBox="1"/>
          <p:nvPr/>
        </p:nvSpPr>
        <p:spPr>
          <a:xfrm>
            <a:off x="3428999" y="1729634"/>
            <a:ext cx="2852049" cy="215444"/>
          </a:xfrm>
          <a:prstGeom prst="rect">
            <a:avLst/>
          </a:prstGeom>
          <a:noFill/>
        </p:spPr>
        <p:txBody>
          <a:bodyPr wrap="square" rtlCol="0">
            <a:spAutoFit/>
          </a:bodyPr>
          <a:lstStyle/>
          <a:p>
            <a:r>
              <a:rPr kumimoji="1" lang="ja-JP" altLang="en-US" sz="800" dirty="0" smtClean="0">
                <a:latin typeface="メイリオ" panose="020B0604030504040204" pitchFamily="50" charset="-128"/>
                <a:ea typeface="メイリオ" panose="020B0604030504040204" pitchFamily="50" charset="-128"/>
              </a:rPr>
              <a:t>個別周知・意向確認、雇用環境整備の様式例は</a:t>
            </a:r>
            <a:r>
              <a:rPr kumimoji="1" lang="ja-JP" altLang="en-US" sz="800" dirty="0" smtClean="0">
                <a:latin typeface="メイリオ" panose="020B0604030504040204" pitchFamily="50" charset="-128"/>
                <a:ea typeface="メイリオ" panose="020B0604030504040204" pitchFamily="50" charset="-128"/>
                <a:hlinkClick r:id=""/>
              </a:rPr>
              <a:t>こちら</a:t>
            </a:r>
            <a:endParaRPr kumimoji="1" lang="ja-JP" altLang="en-US" sz="800"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1790783" y="2443569"/>
            <a:ext cx="4969151" cy="338554"/>
          </a:xfrm>
          <a:prstGeom prst="rect">
            <a:avLst/>
          </a:prstGeom>
          <a:noFill/>
        </p:spPr>
        <p:txBody>
          <a:bodyPr wrap="square" rtlCol="0">
            <a:spAutoFit/>
          </a:bodyPr>
          <a:lstStyle/>
          <a:p>
            <a:r>
              <a:rPr kumimoji="1" lang="ja-JP" altLang="en-US" sz="800" dirty="0" smtClean="0">
                <a:latin typeface="メイリオ" panose="020B0604030504040204" pitchFamily="50" charset="-128"/>
                <a:ea typeface="メイリオ" panose="020B0604030504040204" pitchFamily="50" charset="-128"/>
              </a:rPr>
              <a:t>・変更した就業規則は労働者への周知が必要です。</a:t>
            </a:r>
            <a:endParaRPr kumimoji="1" lang="en-US" altLang="ja-JP" sz="800" dirty="0" smtClean="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・常時</a:t>
            </a:r>
            <a:r>
              <a:rPr lang="en-US" altLang="ja-JP" sz="800" dirty="0">
                <a:latin typeface="メイリオ" panose="020B0604030504040204" pitchFamily="50" charset="-128"/>
                <a:ea typeface="メイリオ" panose="020B0604030504040204" pitchFamily="50" charset="-128"/>
              </a:rPr>
              <a:t>10</a:t>
            </a:r>
            <a:r>
              <a:rPr lang="ja-JP" altLang="en-US" sz="800" dirty="0">
                <a:latin typeface="メイリオ" panose="020B0604030504040204" pitchFamily="50" charset="-128"/>
                <a:ea typeface="メイリオ" panose="020B0604030504040204" pitchFamily="50" charset="-128"/>
              </a:rPr>
              <a:t>人以上の労働者を使用</a:t>
            </a:r>
            <a:r>
              <a:rPr lang="ja-JP" altLang="en-US" sz="800" dirty="0" smtClean="0">
                <a:latin typeface="メイリオ" panose="020B0604030504040204" pitchFamily="50" charset="-128"/>
                <a:ea typeface="メイリオ" panose="020B0604030504040204" pitchFamily="50" charset="-128"/>
              </a:rPr>
              <a:t>する事業場は、労働基準監督署への届け出も必要です。</a:t>
            </a:r>
            <a:endParaRPr kumimoji="1" lang="ja-JP" altLang="en-US" sz="800" dirty="0">
              <a:latin typeface="メイリオ" panose="020B0604030504040204" pitchFamily="50" charset="-128"/>
              <a:ea typeface="メイリオ" panose="020B0604030504040204" pitchFamily="50" charset="-128"/>
            </a:endParaRPr>
          </a:p>
        </p:txBody>
      </p:sp>
      <p:sp>
        <p:nvSpPr>
          <p:cNvPr id="40" name="正方形/長方形 39"/>
          <p:cNvSpPr/>
          <p:nvPr/>
        </p:nvSpPr>
        <p:spPr>
          <a:xfrm>
            <a:off x="-592" y="1272333"/>
            <a:ext cx="6669192" cy="28800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72000" bIns="36000" rtlCol="0" anchor="ctr"/>
          <a:lstStyle/>
          <a:p>
            <a:pPr defTabSz="844083">
              <a:lnSpc>
                <a:spcPct val="110000"/>
              </a:lnSpc>
              <a:defRPr/>
            </a:pPr>
            <a:r>
              <a:rPr lang="ja-JP" altLang="en-US" sz="1500" b="1" spc="40" dirty="0" smtClean="0">
                <a:solidFill>
                  <a:srgbClr val="DB4D6D"/>
                </a:solidFill>
                <a:latin typeface="メイリオ" panose="020B0604030504040204" pitchFamily="50" charset="-128"/>
                <a:ea typeface="メイリオ" panose="020B0604030504040204" pitchFamily="50" charset="-128"/>
              </a:rPr>
              <a:t>１</a:t>
            </a:r>
            <a:r>
              <a:rPr lang="en-US" altLang="ja-JP" sz="1500" b="1" spc="40" dirty="0" smtClean="0">
                <a:solidFill>
                  <a:srgbClr val="DB4D6D"/>
                </a:solidFill>
                <a:latin typeface="メイリオ" panose="020B0604030504040204" pitchFamily="50" charset="-128"/>
                <a:ea typeface="メイリオ" panose="020B0604030504040204" pitchFamily="50" charset="-128"/>
              </a:rPr>
              <a:t> </a:t>
            </a:r>
            <a:r>
              <a:rPr lang="ja-JP" altLang="en-US" sz="1500" b="1" spc="40" dirty="0" smtClean="0">
                <a:solidFill>
                  <a:srgbClr val="DB4D6D"/>
                </a:solidFill>
                <a:latin typeface="メイリオ" panose="020B0604030504040204" pitchFamily="50" charset="-128"/>
                <a:ea typeface="メイリオ" panose="020B0604030504040204" pitchFamily="50" charset="-128"/>
              </a:rPr>
              <a:t>育児</a:t>
            </a:r>
            <a:r>
              <a:rPr lang="ja-JP" altLang="en-US" sz="1500" b="1" spc="40" dirty="0">
                <a:solidFill>
                  <a:srgbClr val="DB4D6D"/>
                </a:solidFill>
                <a:latin typeface="メイリオ" panose="020B0604030504040204" pitchFamily="50" charset="-128"/>
                <a:ea typeface="メイリオ" panose="020B0604030504040204" pitchFamily="50" charset="-128"/>
              </a:rPr>
              <a:t>休業を取得しやすい雇用</a:t>
            </a:r>
            <a:r>
              <a:rPr lang="ja-JP" altLang="en-US" sz="1500" b="1" spc="40" dirty="0" smtClean="0">
                <a:solidFill>
                  <a:srgbClr val="DB4D6D"/>
                </a:solidFill>
                <a:latin typeface="メイリオ" panose="020B0604030504040204" pitchFamily="50" charset="-128"/>
                <a:ea typeface="メイリオ" panose="020B0604030504040204" pitchFamily="50" charset="-128"/>
              </a:rPr>
              <a:t>環境の整備が必要です！</a:t>
            </a:r>
            <a:endParaRPr lang="ja-JP" altLang="en-US" sz="1500" b="1" spc="40" dirty="0">
              <a:solidFill>
                <a:srgbClr val="DB4D6D"/>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4951211" y="1253734"/>
            <a:ext cx="1510354" cy="338554"/>
          </a:xfrm>
          <a:prstGeom prst="rect">
            <a:avLst/>
          </a:prstGeom>
          <a:noFill/>
        </p:spPr>
        <p:txBody>
          <a:bodyPr wrap="square" rtlCol="0">
            <a:spAutoFit/>
          </a:bodyPr>
          <a:lstStyle/>
          <a:p>
            <a:r>
              <a:rPr kumimoji="1" lang="en-US" altLang="ja-JP" sz="800" dirty="0" smtClean="0">
                <a:latin typeface="メイリオ" panose="020B0604030504040204" pitchFamily="50" charset="-128"/>
                <a:ea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rPr>
              <a:t>１：事業主向け説明資料</a:t>
            </a:r>
            <a:r>
              <a:rPr kumimoji="1" lang="en-US" altLang="ja-JP" sz="800" dirty="0" smtClean="0">
                <a:latin typeface="メイリオ" panose="020B0604030504040204" pitchFamily="50" charset="-128"/>
                <a:ea typeface="メイリオ" panose="020B0604030504040204" pitchFamily="50" charset="-128"/>
              </a:rPr>
              <a:t/>
            </a:r>
            <a:br>
              <a:rPr kumimoji="1" lang="en-US" altLang="ja-JP" sz="800" dirty="0" smtClean="0">
                <a:latin typeface="メイリオ" panose="020B0604030504040204" pitchFamily="50" charset="-128"/>
                <a:ea typeface="メイリオ" panose="020B0604030504040204" pitchFamily="50" charset="-128"/>
              </a:rPr>
            </a:br>
            <a:r>
              <a:rPr kumimoji="1" lang="ja-JP" altLang="en-US" sz="800" dirty="0" smtClean="0">
                <a:latin typeface="メイリオ" panose="020B0604030504040204" pitchFamily="50" charset="-128"/>
                <a:ea typeface="メイリオ" panose="020B0604030504040204" pitchFamily="50" charset="-128"/>
              </a:rPr>
              <a:t>　　　は</a:t>
            </a:r>
            <a:r>
              <a:rPr kumimoji="1" lang="ja-JP" altLang="en-US" sz="800" dirty="0" smtClean="0">
                <a:latin typeface="メイリオ" panose="020B0604030504040204" pitchFamily="50" charset="-128"/>
                <a:ea typeface="メイリオ" panose="020B0604030504040204" pitchFamily="50" charset="-128"/>
                <a:hlinkClick r:id=""/>
              </a:rPr>
              <a:t>こちら</a:t>
            </a:r>
            <a:endParaRPr kumimoji="1" lang="ja-JP" altLang="en-US" sz="800" dirty="0">
              <a:latin typeface="メイリオ" panose="020B0604030504040204" pitchFamily="50" charset="-128"/>
              <a:ea typeface="メイリオ" panose="020B0604030504040204" pitchFamily="50" charset="-128"/>
            </a:endParaRPr>
          </a:p>
        </p:txBody>
      </p:sp>
      <p:sp>
        <p:nvSpPr>
          <p:cNvPr id="37" name="正方形/長方形 36"/>
          <p:cNvSpPr/>
          <p:nvPr/>
        </p:nvSpPr>
        <p:spPr>
          <a:xfrm>
            <a:off x="27532" y="1732913"/>
            <a:ext cx="6668600" cy="28800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72000" bIns="36000" rtlCol="0" anchor="ctr"/>
          <a:lstStyle/>
          <a:p>
            <a:pPr defTabSz="844083">
              <a:lnSpc>
                <a:spcPct val="110000"/>
              </a:lnSpc>
              <a:defRPr/>
            </a:pPr>
            <a:r>
              <a:rPr lang="ja-JP" altLang="en-US" sz="1500" b="1" spc="40" dirty="0" smtClean="0">
                <a:solidFill>
                  <a:srgbClr val="DB4D6D"/>
                </a:solidFill>
                <a:latin typeface="メイリオ" panose="020B0604030504040204" pitchFamily="50" charset="-128"/>
                <a:ea typeface="メイリオ" panose="020B0604030504040204" pitchFamily="50" charset="-128"/>
              </a:rPr>
              <a:t>２</a:t>
            </a:r>
            <a:r>
              <a:rPr lang="en-US" altLang="ja-JP" sz="1500" b="1" spc="40" dirty="0" smtClean="0">
                <a:solidFill>
                  <a:srgbClr val="DB4D6D"/>
                </a:solidFill>
                <a:latin typeface="メイリオ" panose="020B0604030504040204" pitchFamily="50" charset="-128"/>
                <a:ea typeface="メイリオ" panose="020B0604030504040204" pitchFamily="50" charset="-128"/>
              </a:rPr>
              <a:t> </a:t>
            </a:r>
            <a:r>
              <a:rPr lang="ja-JP" altLang="en-US" sz="1500" b="1" spc="40" dirty="0" smtClean="0">
                <a:solidFill>
                  <a:srgbClr val="DB4D6D"/>
                </a:solidFill>
                <a:latin typeface="メイリオ" panose="020B0604030504040204" pitchFamily="50" charset="-128"/>
                <a:ea typeface="メイリオ" panose="020B0604030504040204" pitchFamily="50" charset="-128"/>
              </a:rPr>
              <a:t>個別の周知・意向確認が必要です！</a:t>
            </a:r>
            <a:endParaRPr lang="ja-JP" altLang="en-US" sz="1500" b="1" spc="40" dirty="0">
              <a:solidFill>
                <a:srgbClr val="DB4D6D"/>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105519" y="2304776"/>
            <a:ext cx="2376264" cy="338554"/>
          </a:xfrm>
          <a:prstGeom prst="rect">
            <a:avLst/>
          </a:prstGeom>
          <a:noFill/>
        </p:spPr>
        <p:txBody>
          <a:bodyPr wrap="square" rtlCol="0">
            <a:spAutoFit/>
          </a:bodyPr>
          <a:lstStyle/>
          <a:p>
            <a:r>
              <a:rPr kumimoji="1" lang="ja-JP" altLang="en-US" sz="1600" b="1" dirty="0" smtClean="0">
                <a:solidFill>
                  <a:srgbClr val="103185"/>
                </a:solidFill>
                <a:latin typeface="メイリオ" panose="020B0604030504040204" pitchFamily="50" charset="-128"/>
                <a:ea typeface="メイリオ" panose="020B0604030504040204" pitchFamily="50" charset="-128"/>
              </a:rPr>
              <a:t>■就業規則の変更</a:t>
            </a:r>
            <a:endParaRPr kumimoji="1" lang="ja-JP" altLang="en-US" sz="1600" dirty="0">
              <a:solidFill>
                <a:srgbClr val="103185"/>
              </a:solidFill>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5106538" y="2763532"/>
            <a:ext cx="1150864" cy="215444"/>
          </a:xfrm>
          <a:prstGeom prst="rect">
            <a:avLst/>
          </a:prstGeom>
          <a:noFill/>
        </p:spPr>
        <p:txBody>
          <a:bodyPr wrap="square" rtlCol="0">
            <a:spAutoFit/>
          </a:bodyPr>
          <a:lstStyle/>
          <a:p>
            <a:r>
              <a:rPr kumimoji="1" lang="ja-JP" altLang="en-US" sz="800" dirty="0" smtClean="0">
                <a:latin typeface="メイリオ" panose="020B0604030504040204" pitchFamily="50" charset="-128"/>
                <a:ea typeface="メイリオ" panose="020B0604030504040204" pitchFamily="50" charset="-128"/>
              </a:rPr>
              <a:t>規定例は</a:t>
            </a:r>
            <a:r>
              <a:rPr kumimoji="1" lang="ja-JP" altLang="en-US" sz="800" dirty="0" smtClean="0">
                <a:latin typeface="メイリオ" panose="020B0604030504040204" pitchFamily="50" charset="-128"/>
                <a:ea typeface="メイリオ" panose="020B0604030504040204" pitchFamily="50" charset="-128"/>
                <a:hlinkClick r:id=""/>
              </a:rPr>
              <a:t>こちら</a:t>
            </a:r>
            <a:endParaRPr kumimoji="1" lang="ja-JP" altLang="en-US" sz="800" dirty="0">
              <a:latin typeface="メイリオ" panose="020B0604030504040204" pitchFamily="50" charset="-128"/>
              <a:ea typeface="メイリオ" panose="020B0604030504040204" pitchFamily="50" charset="-128"/>
            </a:endParaRPr>
          </a:p>
        </p:txBody>
      </p:sp>
      <p:sp>
        <p:nvSpPr>
          <p:cNvPr id="42" name="正方形/長方形 41"/>
          <p:cNvSpPr/>
          <p:nvPr/>
        </p:nvSpPr>
        <p:spPr>
          <a:xfrm>
            <a:off x="294078" y="3007271"/>
            <a:ext cx="6668600" cy="28800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72000" bIns="36000" rtlCol="0" anchor="ctr"/>
          <a:lstStyle/>
          <a:p>
            <a:pPr defTabSz="844083">
              <a:lnSpc>
                <a:spcPct val="110000"/>
              </a:lnSpc>
              <a:defRPr/>
            </a:pPr>
            <a:r>
              <a:rPr lang="ja-JP" altLang="en-US" sz="1500" b="1" spc="40" dirty="0" smtClean="0">
                <a:solidFill>
                  <a:srgbClr val="DB4D6D"/>
                </a:solidFill>
                <a:latin typeface="メイリオ" panose="020B0604030504040204" pitchFamily="50" charset="-128"/>
                <a:ea typeface="メイリオ" panose="020B0604030504040204" pitchFamily="50" charset="-128"/>
              </a:rPr>
              <a:t>「令和４年４月１日」までに就業規則の変更が必要となります。</a:t>
            </a:r>
            <a:endParaRPr lang="ja-JP" altLang="en-US" sz="1500" b="1" spc="40" dirty="0">
              <a:solidFill>
                <a:srgbClr val="DB4D6D"/>
              </a:solidFill>
              <a:latin typeface="メイリオ" panose="020B0604030504040204" pitchFamily="50" charset="-128"/>
              <a:ea typeface="メイリオ" panose="020B0604030504040204" pitchFamily="50" charset="-128"/>
            </a:endParaRPr>
          </a:p>
        </p:txBody>
      </p:sp>
      <p:sp>
        <p:nvSpPr>
          <p:cNvPr id="49" name="テキスト ボックス 48"/>
          <p:cNvSpPr txBox="1"/>
          <p:nvPr/>
        </p:nvSpPr>
        <p:spPr>
          <a:xfrm>
            <a:off x="3396445" y="3322314"/>
            <a:ext cx="3361175" cy="239193"/>
          </a:xfrm>
          <a:prstGeom prst="rect">
            <a:avLst/>
          </a:prstGeom>
          <a:solidFill>
            <a:srgbClr val="103185"/>
          </a:solidFill>
          <a:ln w="6350">
            <a:solidFill>
              <a:srgbClr val="103185"/>
            </a:solidFill>
          </a:ln>
        </p:spPr>
        <p:txBody>
          <a:bodyPr wrap="square" tIns="36000" bIns="18000" rtlCol="0" anchor="ctr" anchorCtr="0">
            <a:spAutoFit/>
          </a:bodyPr>
          <a:lstStyle/>
          <a:p>
            <a:r>
              <a:rPr kumimoji="1" lang="ja-JP" altLang="en-US" sz="1200" b="1" dirty="0" smtClean="0">
                <a:solidFill>
                  <a:schemeClr val="bg1"/>
                </a:solidFill>
                <a:latin typeface="メイリオ" panose="020B0604030504040204" pitchFamily="50" charset="-128"/>
                <a:ea typeface="メイリオ" panose="020B0604030504040204" pitchFamily="50" charset="-128"/>
              </a:rPr>
              <a:t>具体例（現行の規定例と削除対象）</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4" name="右矢印 3"/>
          <p:cNvSpPr/>
          <p:nvPr/>
        </p:nvSpPr>
        <p:spPr>
          <a:xfrm>
            <a:off x="2974004" y="4049772"/>
            <a:ext cx="360000" cy="432000"/>
          </a:xfrm>
          <a:prstGeom prst="rightArrow">
            <a:avLst/>
          </a:prstGeom>
          <a:solidFill>
            <a:srgbClr val="DB4D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330051" y="4439101"/>
            <a:ext cx="839007" cy="910558"/>
          </a:xfrm>
          <a:prstGeom prst="rect">
            <a:avLst/>
          </a:prstGeom>
        </p:spPr>
      </p:pic>
      <p:pic>
        <p:nvPicPr>
          <p:cNvPr id="6" name="図 5"/>
          <p:cNvPicPr>
            <a:picLocks noChangeAspect="1"/>
          </p:cNvPicPr>
          <p:nvPr/>
        </p:nvPicPr>
        <p:blipFill>
          <a:blip r:embed="rId3"/>
          <a:stretch>
            <a:fillRect/>
          </a:stretch>
        </p:blipFill>
        <p:spPr>
          <a:xfrm>
            <a:off x="6105280" y="2685086"/>
            <a:ext cx="438150" cy="428625"/>
          </a:xfrm>
          <a:prstGeom prst="rect">
            <a:avLst/>
          </a:prstGeom>
        </p:spPr>
      </p:pic>
      <p:pic>
        <p:nvPicPr>
          <p:cNvPr id="8" name="図 7"/>
          <p:cNvPicPr>
            <a:picLocks noChangeAspect="1"/>
          </p:cNvPicPr>
          <p:nvPr/>
        </p:nvPicPr>
        <p:blipFill>
          <a:blip r:embed="rId4"/>
          <a:stretch>
            <a:fillRect/>
          </a:stretch>
        </p:blipFill>
        <p:spPr>
          <a:xfrm>
            <a:off x="6360065" y="1123572"/>
            <a:ext cx="400050" cy="400050"/>
          </a:xfrm>
          <a:prstGeom prst="rect">
            <a:avLst/>
          </a:prstGeom>
        </p:spPr>
      </p:pic>
      <p:pic>
        <p:nvPicPr>
          <p:cNvPr id="36" name="図 35"/>
          <p:cNvPicPr>
            <a:picLocks noChangeAspect="1"/>
          </p:cNvPicPr>
          <p:nvPr/>
        </p:nvPicPr>
        <p:blipFill>
          <a:blip r:embed="rId3"/>
          <a:stretch>
            <a:fillRect/>
          </a:stretch>
        </p:blipFill>
        <p:spPr>
          <a:xfrm>
            <a:off x="6105280" y="1695647"/>
            <a:ext cx="438150" cy="428625"/>
          </a:xfrm>
          <a:prstGeom prst="rect">
            <a:avLst/>
          </a:prstGeom>
        </p:spPr>
      </p:pic>
      <p:sp>
        <p:nvSpPr>
          <p:cNvPr id="39" name="テキスト ボックス 38"/>
          <p:cNvSpPr txBox="1"/>
          <p:nvPr/>
        </p:nvSpPr>
        <p:spPr>
          <a:xfrm>
            <a:off x="4653135" y="90508"/>
            <a:ext cx="1749669" cy="369332"/>
          </a:xfrm>
          <a:prstGeom prst="rect">
            <a:avLst/>
          </a:prstGeom>
          <a:noFill/>
          <a:ln>
            <a:solidFill>
              <a:schemeClr val="tx1"/>
            </a:solidFill>
          </a:ln>
        </p:spPr>
        <p:txBody>
          <a:bodyPr wrap="square" rtlCol="0">
            <a:spAutoFit/>
          </a:bodyPr>
          <a:lstStyle/>
          <a:p>
            <a:r>
              <a:rPr kumimoji="1" lang="ja-JP" altLang="en-US" dirty="0" smtClean="0"/>
              <a:t>　　</a:t>
            </a:r>
            <a:r>
              <a:rPr kumimoji="1" lang="ja-JP" altLang="en-US" dirty="0" smtClean="0"/>
              <a:t>掲載　２</a:t>
            </a:r>
            <a:endParaRPr kumimoji="1" lang="ja-JP" altLang="en-US" dirty="0"/>
          </a:p>
        </p:txBody>
      </p:sp>
      <p:sp>
        <p:nvSpPr>
          <p:cNvPr id="25" name="テキスト ボックス 24"/>
          <p:cNvSpPr txBox="1"/>
          <p:nvPr/>
        </p:nvSpPr>
        <p:spPr>
          <a:xfrm>
            <a:off x="309322" y="5495912"/>
            <a:ext cx="6386810" cy="954107"/>
          </a:xfrm>
          <a:prstGeom prst="rect">
            <a:avLst/>
          </a:prstGeom>
          <a:noFill/>
          <a:ln w="19050">
            <a:solidFill>
              <a:schemeClr val="accent5">
                <a:lumMod val="75000"/>
              </a:schemeClr>
            </a:solidFill>
          </a:ln>
        </p:spPr>
        <p:txBody>
          <a:bodyPr wrap="square" rtlCol="0">
            <a:spAutoFit/>
          </a:bodyPr>
          <a:lstStyle/>
          <a:p>
            <a:r>
              <a:rPr lang="ja-JP" altLang="en-US" sz="1400" b="1" dirty="0" smtClean="0"/>
              <a:t>　　　　　　　　</a:t>
            </a:r>
            <a:r>
              <a:rPr lang="ja-JP" altLang="en-US" sz="1400" b="1" dirty="0">
                <a:solidFill>
                  <a:schemeClr val="accent2">
                    <a:lumMod val="75000"/>
                  </a:schemeClr>
                </a:solidFill>
              </a:rPr>
              <a:t>　</a:t>
            </a:r>
            <a:r>
              <a:rPr lang="ja-JP" altLang="ja-JP" sz="1400" b="1" dirty="0" smtClean="0">
                <a:solidFill>
                  <a:schemeClr val="accent2">
                    <a:lumMod val="75000"/>
                  </a:schemeClr>
                </a:solidFill>
              </a:rPr>
              <a:t>育児</a:t>
            </a:r>
            <a:r>
              <a:rPr lang="ja-JP" altLang="ja-JP" sz="1400" b="1" dirty="0">
                <a:solidFill>
                  <a:schemeClr val="accent2">
                    <a:lumMod val="75000"/>
                  </a:schemeClr>
                </a:solidFill>
              </a:rPr>
              <a:t>・介護</a:t>
            </a:r>
            <a:r>
              <a:rPr lang="ja-JP" altLang="ja-JP" sz="1400" b="1" dirty="0" smtClean="0">
                <a:solidFill>
                  <a:schemeClr val="accent2">
                    <a:lumMod val="75000"/>
                  </a:schemeClr>
                </a:solidFill>
              </a:rPr>
              <a:t>休業法</a:t>
            </a:r>
            <a:r>
              <a:rPr lang="ja-JP" altLang="ja-JP" sz="1400" b="1" dirty="0" smtClean="0">
                <a:solidFill>
                  <a:schemeClr val="accent5">
                    <a:lumMod val="50000"/>
                  </a:schemeClr>
                </a:solidFill>
              </a:rPr>
              <a:t>に</a:t>
            </a:r>
            <a:r>
              <a:rPr lang="ja-JP" altLang="en-US" sz="1400" b="1" dirty="0" smtClean="0">
                <a:solidFill>
                  <a:schemeClr val="accent5">
                    <a:lumMod val="50000"/>
                  </a:schemeClr>
                </a:solidFill>
              </a:rPr>
              <a:t>関するお問い合わせは、</a:t>
            </a:r>
            <a:endParaRPr lang="ja-JP" altLang="ja-JP" sz="1400" dirty="0">
              <a:solidFill>
                <a:schemeClr val="accent5">
                  <a:lumMod val="50000"/>
                </a:schemeClr>
              </a:solidFill>
            </a:endParaRPr>
          </a:p>
          <a:p>
            <a:r>
              <a:rPr lang="ja-JP" altLang="en-US" sz="1400" b="1" dirty="0" smtClean="0">
                <a:solidFill>
                  <a:schemeClr val="accent5">
                    <a:lumMod val="50000"/>
                  </a:schemeClr>
                </a:solidFill>
              </a:rPr>
              <a:t>　　　　　　　　　　　　</a:t>
            </a:r>
            <a:r>
              <a:rPr lang="ja-JP" altLang="ja-JP" sz="1400" b="1" dirty="0" smtClean="0">
                <a:solidFill>
                  <a:schemeClr val="accent5">
                    <a:lumMod val="50000"/>
                  </a:schemeClr>
                </a:solidFill>
              </a:rPr>
              <a:t>沖縄</a:t>
            </a:r>
            <a:r>
              <a:rPr lang="ja-JP" altLang="ja-JP" sz="1400" b="1" dirty="0">
                <a:solidFill>
                  <a:schemeClr val="accent5">
                    <a:lumMod val="50000"/>
                  </a:schemeClr>
                </a:solidFill>
              </a:rPr>
              <a:t>労働局 雇用環境・</a:t>
            </a:r>
            <a:r>
              <a:rPr lang="ja-JP" altLang="ja-JP" sz="1400" b="1" dirty="0" smtClean="0">
                <a:solidFill>
                  <a:schemeClr val="accent5">
                    <a:lumMod val="50000"/>
                  </a:schemeClr>
                </a:solidFill>
              </a:rPr>
              <a:t>均等室</a:t>
            </a:r>
            <a:r>
              <a:rPr lang="ja-JP" altLang="en-US" sz="1400" b="1" dirty="0" smtClean="0">
                <a:solidFill>
                  <a:schemeClr val="accent5">
                    <a:lumMod val="50000"/>
                  </a:schemeClr>
                </a:solidFill>
              </a:rPr>
              <a:t>　へ</a:t>
            </a:r>
            <a:endParaRPr lang="ja-JP" altLang="ja-JP" sz="1400" dirty="0">
              <a:solidFill>
                <a:schemeClr val="accent5">
                  <a:lumMod val="50000"/>
                </a:schemeClr>
              </a:solidFill>
            </a:endParaRPr>
          </a:p>
          <a:p>
            <a:r>
              <a:rPr lang="ja-JP" altLang="ja-JP" sz="1400" dirty="0"/>
              <a:t>　　　</a:t>
            </a:r>
            <a:r>
              <a:rPr lang="en-US" altLang="ja-JP" sz="1400" dirty="0">
                <a:solidFill>
                  <a:schemeClr val="accent5">
                    <a:lumMod val="50000"/>
                  </a:schemeClr>
                </a:solidFill>
              </a:rPr>
              <a:t>         </a:t>
            </a:r>
            <a:r>
              <a:rPr lang="ja-JP" altLang="ja-JP" sz="1400" dirty="0">
                <a:solidFill>
                  <a:schemeClr val="accent5">
                    <a:lumMod val="50000"/>
                  </a:schemeClr>
                </a:solidFill>
              </a:rPr>
              <a:t>〒</a:t>
            </a:r>
            <a:r>
              <a:rPr lang="en-US" altLang="ja-JP" sz="1400" dirty="0">
                <a:solidFill>
                  <a:schemeClr val="accent5">
                    <a:lumMod val="50000"/>
                  </a:schemeClr>
                </a:solidFill>
              </a:rPr>
              <a:t>900-0006 </a:t>
            </a:r>
            <a:r>
              <a:rPr lang="ja-JP" altLang="en-US" sz="1400" dirty="0" smtClean="0">
                <a:solidFill>
                  <a:schemeClr val="accent5">
                    <a:lumMod val="50000"/>
                  </a:schemeClr>
                </a:solidFill>
              </a:rPr>
              <a:t>　</a:t>
            </a:r>
            <a:r>
              <a:rPr lang="ja-JP" altLang="ja-JP" sz="1400" dirty="0" smtClean="0">
                <a:solidFill>
                  <a:schemeClr val="accent5">
                    <a:lumMod val="50000"/>
                  </a:schemeClr>
                </a:solidFill>
              </a:rPr>
              <a:t>那覇市</a:t>
            </a:r>
            <a:r>
              <a:rPr lang="ja-JP" altLang="ja-JP" sz="1400" dirty="0">
                <a:solidFill>
                  <a:schemeClr val="accent5">
                    <a:lumMod val="50000"/>
                  </a:schemeClr>
                </a:solidFill>
              </a:rPr>
              <a:t>おもろまち</a:t>
            </a:r>
            <a:r>
              <a:rPr lang="en-US" altLang="ja-JP" sz="1400" dirty="0">
                <a:solidFill>
                  <a:schemeClr val="accent5">
                    <a:lumMod val="50000"/>
                  </a:schemeClr>
                </a:solidFill>
              </a:rPr>
              <a:t>2-1-1 </a:t>
            </a:r>
            <a:r>
              <a:rPr lang="ja-JP" altLang="ja-JP" sz="1400" dirty="0">
                <a:solidFill>
                  <a:schemeClr val="accent5">
                    <a:lumMod val="50000"/>
                  </a:schemeClr>
                </a:solidFill>
              </a:rPr>
              <a:t>那覇第</a:t>
            </a:r>
            <a:r>
              <a:rPr lang="en-US" altLang="ja-JP" sz="1400" dirty="0">
                <a:solidFill>
                  <a:schemeClr val="accent5">
                    <a:lumMod val="50000"/>
                  </a:schemeClr>
                </a:solidFill>
              </a:rPr>
              <a:t>2</a:t>
            </a:r>
            <a:r>
              <a:rPr lang="ja-JP" altLang="ja-JP" sz="1400" dirty="0">
                <a:solidFill>
                  <a:schemeClr val="accent5">
                    <a:lumMod val="50000"/>
                  </a:schemeClr>
                </a:solidFill>
              </a:rPr>
              <a:t>地方合同庁舎</a:t>
            </a:r>
            <a:r>
              <a:rPr lang="en-US" altLang="ja-JP" sz="1400" dirty="0">
                <a:solidFill>
                  <a:schemeClr val="accent5">
                    <a:lumMod val="50000"/>
                  </a:schemeClr>
                </a:solidFill>
              </a:rPr>
              <a:t>1</a:t>
            </a:r>
            <a:r>
              <a:rPr lang="ja-JP" altLang="ja-JP" sz="1400" dirty="0">
                <a:solidFill>
                  <a:schemeClr val="accent5">
                    <a:lumMod val="50000"/>
                  </a:schemeClr>
                </a:solidFill>
              </a:rPr>
              <a:t>号館</a:t>
            </a:r>
            <a:r>
              <a:rPr lang="en-US" altLang="ja-JP" sz="1400" dirty="0">
                <a:solidFill>
                  <a:schemeClr val="accent5">
                    <a:lumMod val="50000"/>
                  </a:schemeClr>
                </a:solidFill>
              </a:rPr>
              <a:t>3</a:t>
            </a:r>
            <a:r>
              <a:rPr lang="ja-JP" altLang="ja-JP" sz="1400" dirty="0">
                <a:solidFill>
                  <a:schemeClr val="accent5">
                    <a:lumMod val="50000"/>
                  </a:schemeClr>
                </a:solidFill>
              </a:rPr>
              <a:t>階　</a:t>
            </a:r>
          </a:p>
          <a:p>
            <a:r>
              <a:rPr lang="ja-JP" altLang="en-US" sz="1400" dirty="0" smtClean="0">
                <a:solidFill>
                  <a:schemeClr val="accent5">
                    <a:lumMod val="50000"/>
                  </a:schemeClr>
                </a:solidFill>
              </a:rPr>
              <a:t>　　　　　　　　　　　</a:t>
            </a:r>
            <a:r>
              <a:rPr lang="en-US" altLang="ja-JP" sz="1400" dirty="0" smtClean="0">
                <a:solidFill>
                  <a:schemeClr val="accent5">
                    <a:lumMod val="50000"/>
                  </a:schemeClr>
                </a:solidFill>
              </a:rPr>
              <a:t>TEL </a:t>
            </a:r>
            <a:r>
              <a:rPr lang="en-US" altLang="ja-JP" sz="1400" dirty="0">
                <a:solidFill>
                  <a:schemeClr val="accent5">
                    <a:lumMod val="50000"/>
                  </a:schemeClr>
                </a:solidFill>
              </a:rPr>
              <a:t>(098)868</a:t>
            </a:r>
            <a:r>
              <a:rPr lang="ja-JP" altLang="ja-JP" sz="1400" dirty="0">
                <a:solidFill>
                  <a:schemeClr val="accent5">
                    <a:lumMod val="50000"/>
                  </a:schemeClr>
                </a:solidFill>
              </a:rPr>
              <a:t>－</a:t>
            </a:r>
            <a:r>
              <a:rPr lang="en-US" altLang="ja-JP" sz="1400" dirty="0">
                <a:solidFill>
                  <a:schemeClr val="accent5">
                    <a:lumMod val="50000"/>
                  </a:schemeClr>
                </a:solidFill>
              </a:rPr>
              <a:t>4380</a:t>
            </a:r>
            <a:r>
              <a:rPr lang="ja-JP" altLang="ja-JP" sz="1400" dirty="0">
                <a:solidFill>
                  <a:schemeClr val="accent5">
                    <a:lumMod val="50000"/>
                  </a:schemeClr>
                </a:solidFill>
              </a:rPr>
              <a:t>　　　</a:t>
            </a:r>
            <a:r>
              <a:rPr lang="en-US" altLang="ja-JP" sz="1400" dirty="0">
                <a:solidFill>
                  <a:schemeClr val="accent5">
                    <a:lumMod val="50000"/>
                  </a:schemeClr>
                </a:solidFill>
              </a:rPr>
              <a:t>FAX</a:t>
            </a:r>
            <a:r>
              <a:rPr lang="ja-JP" altLang="ja-JP" sz="1400" dirty="0">
                <a:solidFill>
                  <a:schemeClr val="accent5">
                    <a:lumMod val="50000"/>
                  </a:schemeClr>
                </a:solidFill>
              </a:rPr>
              <a:t>　</a:t>
            </a:r>
            <a:r>
              <a:rPr lang="en-US" altLang="ja-JP" sz="1400" dirty="0">
                <a:solidFill>
                  <a:schemeClr val="accent5">
                    <a:lumMod val="50000"/>
                  </a:schemeClr>
                </a:solidFill>
              </a:rPr>
              <a:t>(098)869</a:t>
            </a:r>
            <a:r>
              <a:rPr lang="ja-JP" altLang="ja-JP" sz="1400" dirty="0">
                <a:solidFill>
                  <a:schemeClr val="accent5">
                    <a:lumMod val="50000"/>
                  </a:schemeClr>
                </a:solidFill>
              </a:rPr>
              <a:t>－</a:t>
            </a:r>
            <a:r>
              <a:rPr lang="en-US" altLang="ja-JP" sz="1400" dirty="0">
                <a:solidFill>
                  <a:schemeClr val="accent5">
                    <a:lumMod val="50000"/>
                  </a:schemeClr>
                </a:solidFill>
              </a:rPr>
              <a:t>7914</a:t>
            </a:r>
            <a:endParaRPr lang="ja-JP" altLang="ja-JP" sz="1400" dirty="0">
              <a:solidFill>
                <a:schemeClr val="accent5">
                  <a:lumMod val="50000"/>
                </a:schemeClr>
              </a:solidFill>
            </a:endParaRPr>
          </a:p>
        </p:txBody>
      </p:sp>
    </p:spTree>
    <p:extLst>
      <p:ext uri="{BB962C8B-B14F-4D97-AF65-F5344CB8AC3E}">
        <p14:creationId xmlns:p14="http://schemas.microsoft.com/office/powerpoint/2010/main" val="2307857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621</Words>
  <Application>Microsoft Office PowerPoint</Application>
  <PresentationFormat>A4 210 x 297 mm</PresentationFormat>
  <Paragraphs>71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2021-03-31T04:27:07Z</dcterms:created>
  <dcterms:modified xsi:type="dcterms:W3CDTF">2022-03-30T02:35:43Z</dcterms:modified>
</cp:coreProperties>
</file>